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7"/>
  </p:notesMasterIdLst>
  <p:sldIdLst>
    <p:sldId id="310" r:id="rId2"/>
    <p:sldId id="313" r:id="rId3"/>
    <p:sldId id="256" r:id="rId4"/>
    <p:sldId id="286" r:id="rId5"/>
    <p:sldId id="290" r:id="rId6"/>
    <p:sldId id="280" r:id="rId7"/>
    <p:sldId id="282" r:id="rId8"/>
    <p:sldId id="288" r:id="rId9"/>
    <p:sldId id="314" r:id="rId10"/>
    <p:sldId id="304" r:id="rId11"/>
    <p:sldId id="315" r:id="rId12"/>
    <p:sldId id="316" r:id="rId13"/>
    <p:sldId id="317" r:id="rId14"/>
    <p:sldId id="303" r:id="rId15"/>
    <p:sldId id="305" r:id="rId16"/>
    <p:sldId id="325" r:id="rId17"/>
    <p:sldId id="318" r:id="rId18"/>
    <p:sldId id="319" r:id="rId19"/>
    <p:sldId id="320" r:id="rId20"/>
    <p:sldId id="322" r:id="rId21"/>
    <p:sldId id="321" r:id="rId22"/>
    <p:sldId id="323" r:id="rId23"/>
    <p:sldId id="324" r:id="rId24"/>
    <p:sldId id="327" r:id="rId25"/>
    <p:sldId id="32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zgi t" initials="et" lastIdx="3" clrIdx="0">
    <p:extLst>
      <p:ext uri="{19B8F6BF-5375-455C-9EA6-DF929625EA0E}">
        <p15:presenceInfo xmlns:p15="http://schemas.microsoft.com/office/powerpoint/2012/main" userId="e679b578ed1732e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A10F7E-B9CD-4CBD-91F6-82F593539999}" v="102" dt="2020-09-20T13:01:42.4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5" autoAdjust="0"/>
    <p:restoredTop sz="93792" autoAdjust="0"/>
  </p:normalViewPr>
  <p:slideViewPr>
    <p:cSldViewPr snapToGrid="0">
      <p:cViewPr varScale="1">
        <p:scale>
          <a:sx n="81" d="100"/>
          <a:sy n="81" d="100"/>
        </p:scale>
        <p:origin x="547"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65FC20-1235-41E5-A8C2-AF7C30DA41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EA780771-9400-4812-BE61-38C48C6643E0}" type="pres">
      <dgm:prSet presAssocID="{9565FC20-1235-41E5-A8C2-AF7C30DA41CE}" presName="linear" presStyleCnt="0">
        <dgm:presLayoutVars>
          <dgm:animLvl val="lvl"/>
          <dgm:resizeHandles val="exact"/>
        </dgm:presLayoutVars>
      </dgm:prSet>
      <dgm:spPr/>
    </dgm:pt>
  </dgm:ptLst>
  <dgm:cxnLst>
    <dgm:cxn modelId="{2B0A1AC7-2671-47E8-BDAD-78363486C78F}" type="presOf" srcId="{9565FC20-1235-41E5-A8C2-AF7C30DA41CE}" destId="{EA780771-9400-4812-BE61-38C48C6643E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520BF-8E9E-4990-ADBA-DFD661C9390A}" type="datetimeFigureOut">
              <a:rPr lang="tr-TR" smtClean="0"/>
              <a:t>5.04.2023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FAA00-4386-4F0F-8EB1-091C334339FC}" type="slidenum">
              <a:rPr lang="tr-TR" smtClean="0"/>
              <a:t>‹#›</a:t>
            </a:fld>
            <a:endParaRPr lang="tr-TR"/>
          </a:p>
        </p:txBody>
      </p:sp>
    </p:spTree>
    <p:extLst>
      <p:ext uri="{BB962C8B-B14F-4D97-AF65-F5344CB8AC3E}">
        <p14:creationId xmlns:p14="http://schemas.microsoft.com/office/powerpoint/2010/main" val="80679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94FB993D-9292-4478-A3AD-2567465ED6B7}" type="slidenum">
              <a:rPr lang="en-GB" altLang="tr-TR">
                <a:solidFill>
                  <a:srgbClr val="000000"/>
                </a:solidFill>
              </a:rPr>
              <a:pPr>
                <a:lnSpc>
                  <a:spcPct val="100000"/>
                </a:lnSpc>
                <a:buClr>
                  <a:srgbClr val="000000"/>
                </a:buClr>
              </a:pPr>
              <a:t>5</a:t>
            </a:fld>
            <a:endParaRPr lang="en-GB" altLang="tr-TR">
              <a:solidFill>
                <a:srgbClr val="000000"/>
              </a:solidFill>
            </a:endParaRPr>
          </a:p>
        </p:txBody>
      </p:sp>
      <p:sp>
        <p:nvSpPr>
          <p:cNvPr id="1126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11268"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a:p>
        </p:txBody>
      </p:sp>
    </p:spTree>
    <p:extLst>
      <p:ext uri="{BB962C8B-B14F-4D97-AF65-F5344CB8AC3E}">
        <p14:creationId xmlns:p14="http://schemas.microsoft.com/office/powerpoint/2010/main" val="139182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8397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96609A6-C5D1-4DE7-8C04-DE4F05298A07}" type="slidenum">
              <a:rPr lang="tr-TR" altLang="tr-TR"/>
              <a:pPr eaLnBrk="1" hangingPunct="1"/>
              <a:t>6</a:t>
            </a:fld>
            <a:endParaRPr lang="tr-TR" altLang="tr-TR"/>
          </a:p>
        </p:txBody>
      </p:sp>
    </p:spTree>
    <p:extLst>
      <p:ext uri="{BB962C8B-B14F-4D97-AF65-F5344CB8AC3E}">
        <p14:creationId xmlns:p14="http://schemas.microsoft.com/office/powerpoint/2010/main" val="613483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8499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57471EB-63D1-4FED-B92E-E80297A79F3C}" type="slidenum">
              <a:rPr lang="tr-TR" altLang="tr-TR"/>
              <a:pPr eaLnBrk="1" hangingPunct="1"/>
              <a:t>7</a:t>
            </a:fld>
            <a:endParaRPr lang="tr-TR" altLang="tr-TR"/>
          </a:p>
        </p:txBody>
      </p:sp>
    </p:spTree>
    <p:extLst>
      <p:ext uri="{BB962C8B-B14F-4D97-AF65-F5344CB8AC3E}">
        <p14:creationId xmlns:p14="http://schemas.microsoft.com/office/powerpoint/2010/main" val="1347115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DCFAA00-4386-4F0F-8EB1-091C334339FC}" type="slidenum">
              <a:rPr lang="tr-TR" smtClean="0"/>
              <a:t>8</a:t>
            </a:fld>
            <a:endParaRPr lang="tr-TR"/>
          </a:p>
        </p:txBody>
      </p:sp>
    </p:spTree>
    <p:extLst>
      <p:ext uri="{BB962C8B-B14F-4D97-AF65-F5344CB8AC3E}">
        <p14:creationId xmlns:p14="http://schemas.microsoft.com/office/powerpoint/2010/main" val="456621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tr-TR"/>
              <a:t>Asıl başlık stilini düzenlemek için tıklayın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3C013BA-4C3B-4CAF-9C42-D16CF7168D6B}" type="datetimeFigureOut">
              <a:rPr lang="tr-TR" smtClean="0"/>
              <a:t>5.04.2023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2802604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3C013BA-4C3B-4CAF-9C42-D16CF7168D6B}" type="datetimeFigureOut">
              <a:rPr lang="tr-TR" smtClean="0"/>
              <a:t>5.04.2023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424102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3C013BA-4C3B-4CAF-9C42-D16CF7168D6B}" type="datetimeFigureOut">
              <a:rPr lang="tr-TR" smtClean="0"/>
              <a:t>5.04.2023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51089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3C013BA-4C3B-4CAF-9C42-D16CF7168D6B}" type="datetimeFigureOut">
              <a:rPr lang="tr-TR" smtClean="0"/>
              <a:t>5.04.2023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4BB668B-32B1-4721-B25A-137CBA6936D6}" type="slidenum">
              <a:rPr lang="tr-TR" smtClean="0"/>
              <a:t>‹#›</a:t>
            </a:fld>
            <a:endParaRPr lang="tr-T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07032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3C013BA-4C3B-4CAF-9C42-D16CF7168D6B}" type="datetimeFigureOut">
              <a:rPr lang="tr-TR" smtClean="0"/>
              <a:t>5.04.2023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3790305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43C013BA-4C3B-4CAF-9C42-D16CF7168D6B}" type="datetimeFigureOut">
              <a:rPr lang="tr-TR" smtClean="0"/>
              <a:t>5.04.2023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2822705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43C013BA-4C3B-4CAF-9C42-D16CF7168D6B}" type="datetimeFigureOut">
              <a:rPr lang="tr-TR" smtClean="0"/>
              <a:t>5.04.2023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190287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3C013BA-4C3B-4CAF-9C42-D16CF7168D6B}" type="datetimeFigureOut">
              <a:rPr lang="tr-TR" smtClean="0"/>
              <a:t>5.04.2023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3199034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tr-TR"/>
              <a:t>Asıl başlık stilini düzenlemek için tıklayın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3C013BA-4C3B-4CAF-9C42-D16CF7168D6B}" type="datetimeFigureOut">
              <a:rPr lang="tr-TR" smtClean="0"/>
              <a:t>5.04.2023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30131358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t>5.04.2023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777209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3C013BA-4C3B-4CAF-9C42-D16CF7168D6B}" type="datetimeFigureOut">
              <a:rPr lang="tr-TR" smtClean="0"/>
              <a:t>5.04.2023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1155852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3C013BA-4C3B-4CAF-9C42-D16CF7168D6B}" type="datetimeFigureOut">
              <a:rPr lang="tr-TR" smtClean="0"/>
              <a:t>5.04.2023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2830237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3C013BA-4C3B-4CAF-9C42-D16CF7168D6B}" type="datetimeFigureOut">
              <a:rPr lang="tr-TR" smtClean="0"/>
              <a:t>5.04.2023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4004166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Content Placeholder 3"/>
          <p:cNvSpPr>
            <a:spLocks noGrp="1"/>
          </p:cNvSpPr>
          <p:nvPr>
            <p:ph sz="quarter" idx="13"/>
          </p:nvPr>
        </p:nvSpPr>
        <p:spPr>
          <a:xfrm>
            <a:off x="913774" y="3051012"/>
            <a:ext cx="5106027" cy="274018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3" name="Content Placeholder 5"/>
          <p:cNvSpPr>
            <a:spLocks noGrp="1"/>
          </p:cNvSpPr>
          <p:nvPr>
            <p:ph sz="quarter" idx="14"/>
          </p:nvPr>
        </p:nvSpPr>
        <p:spPr>
          <a:xfrm>
            <a:off x="6172200" y="3051012"/>
            <a:ext cx="5105401" cy="274018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3C013BA-4C3B-4CAF-9C42-D16CF7168D6B}" type="datetimeFigureOut">
              <a:rPr lang="tr-TR" smtClean="0"/>
              <a:t>5.04.2023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274314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3C013BA-4C3B-4CAF-9C42-D16CF7168D6B}" type="datetimeFigureOut">
              <a:rPr lang="tr-TR" smtClean="0"/>
              <a:t>5.04.2023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2416791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3C013BA-4C3B-4CAF-9C42-D16CF7168D6B}" type="datetimeFigureOut">
              <a:rPr lang="tr-TR" smtClean="0"/>
              <a:t>5.04.2023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3022331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tr-TR"/>
              <a:t>Asıl başlık stilini düzenlemek için tıklayın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3C013BA-4C3B-4CAF-9C42-D16CF7168D6B}" type="datetimeFigureOut">
              <a:rPr lang="tr-TR" smtClean="0"/>
              <a:t>5.04.2023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4293424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3C013BA-4C3B-4CAF-9C42-D16CF7168D6B}" type="datetimeFigureOut">
              <a:rPr lang="tr-TR" smtClean="0"/>
              <a:t>5.04.2023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228057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3C013BA-4C3B-4CAF-9C42-D16CF7168D6B}" type="datetimeFigureOut">
              <a:rPr lang="tr-TR" smtClean="0"/>
              <a:t>5.04.2023</a:t>
            </a:fld>
            <a:endParaRPr lang="tr-T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tr-T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F4BB668B-32B1-4721-B25A-137CBA6936D6}" type="slidenum">
              <a:rPr lang="tr-TR" smtClean="0"/>
              <a:t>‹#›</a:t>
            </a:fld>
            <a:endParaRPr lang="tr-TR"/>
          </a:p>
        </p:txBody>
      </p:sp>
    </p:spTree>
    <p:extLst>
      <p:ext uri="{BB962C8B-B14F-4D97-AF65-F5344CB8AC3E}">
        <p14:creationId xmlns:p14="http://schemas.microsoft.com/office/powerpoint/2010/main" val="342883555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29FFE943-88CE-4531-BBE5-24F5735AA9EB}"/>
              </a:ext>
            </a:extLst>
          </p:cNvPr>
          <p:cNvSpPr txBox="1"/>
          <p:nvPr/>
        </p:nvSpPr>
        <p:spPr>
          <a:xfrm>
            <a:off x="2414426" y="2391848"/>
            <a:ext cx="7387120" cy="1200329"/>
          </a:xfrm>
          <a:prstGeom prst="rect">
            <a:avLst/>
          </a:prstGeom>
          <a:noFill/>
        </p:spPr>
        <p:txBody>
          <a:bodyPr wrap="square" rtlCol="0">
            <a:spAutoFit/>
          </a:bodyPr>
          <a:lstStyle/>
          <a:p>
            <a:r>
              <a:rPr lang="tr-TR" sz="7200" dirty="0"/>
              <a:t>AKRAN ZORBALIĞI</a:t>
            </a:r>
          </a:p>
        </p:txBody>
      </p:sp>
    </p:spTree>
    <p:extLst>
      <p:ext uri="{BB962C8B-B14F-4D97-AF65-F5344CB8AC3E}">
        <p14:creationId xmlns:p14="http://schemas.microsoft.com/office/powerpoint/2010/main" val="1553021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8188" y="2216889"/>
            <a:ext cx="4991985" cy="3327990"/>
          </a:xfrm>
          <a:prstGeom prst="rect">
            <a:avLst/>
          </a:prstGeom>
        </p:spPr>
      </p:pic>
      <p:sp>
        <p:nvSpPr>
          <p:cNvPr id="3" name="Dikdörtgen: Eğimli 2">
            <a:extLst>
              <a:ext uri="{FF2B5EF4-FFF2-40B4-BE49-F238E27FC236}">
                <a16:creationId xmlns:a16="http://schemas.microsoft.com/office/drawing/2014/main" id="{56406617-AB68-433D-8909-D003ADE8BFCE}"/>
              </a:ext>
            </a:extLst>
          </p:cNvPr>
          <p:cNvSpPr/>
          <p:nvPr/>
        </p:nvSpPr>
        <p:spPr>
          <a:xfrm>
            <a:off x="2210457" y="499518"/>
            <a:ext cx="7837310" cy="1042416"/>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ZORBALIĞIN EN ÇOK YAŞANDIĞI YERLER</a:t>
            </a:r>
          </a:p>
        </p:txBody>
      </p:sp>
      <p:sp>
        <p:nvSpPr>
          <p:cNvPr id="9" name="Metin kutusu 8">
            <a:extLst>
              <a:ext uri="{FF2B5EF4-FFF2-40B4-BE49-F238E27FC236}">
                <a16:creationId xmlns:a16="http://schemas.microsoft.com/office/drawing/2014/main" id="{5763F69D-9A97-4BEF-820D-F178F798ACE3}"/>
              </a:ext>
            </a:extLst>
          </p:cNvPr>
          <p:cNvSpPr txBox="1"/>
          <p:nvPr/>
        </p:nvSpPr>
        <p:spPr>
          <a:xfrm>
            <a:off x="223285" y="2009553"/>
            <a:ext cx="4752976" cy="4203971"/>
          </a:xfrm>
          <a:prstGeom prst="rect">
            <a:avLst/>
          </a:prstGeom>
          <a:noFill/>
        </p:spPr>
        <p:txBody>
          <a:bodyPr wrap="square" rtlCol="0">
            <a:spAutoFit/>
          </a:bodyPr>
          <a:lstStyle/>
          <a:p>
            <a:pPr algn="just">
              <a:lnSpc>
                <a:spcPct val="150000"/>
              </a:lnSpc>
            </a:pPr>
            <a:r>
              <a:rPr lang="tr-TR" sz="1800" dirty="0"/>
              <a:t>Okulun içindeki zorbalığın, okula geliş gidiş sırasındaki zorbalıktan çok daha sık olduğunu, </a:t>
            </a:r>
            <a:br>
              <a:rPr lang="tr-TR" sz="1800" dirty="0"/>
            </a:br>
            <a:r>
              <a:rPr lang="tr-TR" sz="1800" dirty="0"/>
              <a:t>okuldaki “</a:t>
            </a:r>
            <a:r>
              <a:rPr lang="tr-TR" sz="1800" dirty="0">
                <a:solidFill>
                  <a:srgbClr val="FF0000"/>
                </a:solidFill>
              </a:rPr>
              <a:t>oyun bahçesinin</a:t>
            </a:r>
            <a:r>
              <a:rPr lang="tr-TR" sz="1800" dirty="0"/>
              <a:t>” en tipik yer olduğunu, </a:t>
            </a:r>
          </a:p>
          <a:p>
            <a:pPr algn="just">
              <a:lnSpc>
                <a:spcPct val="150000"/>
              </a:lnSpc>
            </a:pPr>
            <a:r>
              <a:rPr lang="tr-TR" sz="1800" dirty="0"/>
              <a:t>bunu </a:t>
            </a:r>
          </a:p>
          <a:p>
            <a:pPr algn="just">
              <a:lnSpc>
                <a:spcPct val="150000"/>
              </a:lnSpc>
            </a:pPr>
            <a:r>
              <a:rPr lang="tr-TR" sz="1800" dirty="0"/>
              <a:t>“</a:t>
            </a:r>
            <a:r>
              <a:rPr lang="tr-TR" sz="1800" dirty="0">
                <a:solidFill>
                  <a:srgbClr val="FF0000"/>
                </a:solidFill>
              </a:rPr>
              <a:t>koridorlar</a:t>
            </a:r>
            <a:r>
              <a:rPr lang="tr-TR" sz="1800" dirty="0"/>
              <a:t>”, </a:t>
            </a:r>
          </a:p>
          <a:p>
            <a:pPr algn="just">
              <a:lnSpc>
                <a:spcPct val="150000"/>
              </a:lnSpc>
            </a:pPr>
            <a:r>
              <a:rPr lang="tr-TR" sz="1800" dirty="0"/>
              <a:t>“</a:t>
            </a:r>
            <a:r>
              <a:rPr lang="tr-TR" sz="1800" dirty="0">
                <a:solidFill>
                  <a:srgbClr val="FF0000"/>
                </a:solidFill>
              </a:rPr>
              <a:t>sınıfın içi</a:t>
            </a:r>
            <a:r>
              <a:rPr lang="tr-TR" sz="1800" dirty="0"/>
              <a:t>”,</a:t>
            </a:r>
          </a:p>
          <a:p>
            <a:pPr algn="just">
              <a:lnSpc>
                <a:spcPct val="150000"/>
              </a:lnSpc>
            </a:pPr>
            <a:r>
              <a:rPr lang="tr-TR" sz="1800" dirty="0"/>
              <a:t>“</a:t>
            </a:r>
            <a:r>
              <a:rPr lang="tr-TR" sz="1800" dirty="0">
                <a:solidFill>
                  <a:srgbClr val="FF0000"/>
                </a:solidFill>
              </a:rPr>
              <a:t>kantin</a:t>
            </a:r>
            <a:r>
              <a:rPr lang="tr-TR" sz="1800" dirty="0"/>
              <a:t> ve </a:t>
            </a:r>
          </a:p>
          <a:p>
            <a:pPr algn="just">
              <a:lnSpc>
                <a:spcPct val="150000"/>
              </a:lnSpc>
            </a:pPr>
            <a:r>
              <a:rPr lang="tr-TR" sz="1800" dirty="0">
                <a:solidFill>
                  <a:srgbClr val="FF0000"/>
                </a:solidFill>
              </a:rPr>
              <a:t>tuvaletlerin</a:t>
            </a:r>
            <a:r>
              <a:rPr lang="tr-TR" sz="1800" dirty="0"/>
              <a:t>” izlediğini, </a:t>
            </a:r>
          </a:p>
          <a:p>
            <a:pPr algn="just">
              <a:lnSpc>
                <a:spcPct val="150000"/>
              </a:lnSpc>
            </a:pPr>
            <a:r>
              <a:rPr lang="tr-TR" sz="1800" dirty="0"/>
              <a:t>yatılı okullarda zorbalığın en yaygın olarak “</a:t>
            </a:r>
            <a:r>
              <a:rPr lang="tr-TR" sz="1800" dirty="0" err="1">
                <a:solidFill>
                  <a:srgbClr val="FF0000"/>
                </a:solidFill>
              </a:rPr>
              <a:t>yatakhane</a:t>
            </a:r>
            <a:r>
              <a:rPr lang="tr-TR" sz="1800" dirty="0" err="1"/>
              <a:t>”de</a:t>
            </a:r>
            <a:r>
              <a:rPr lang="tr-TR" sz="1800" dirty="0"/>
              <a:t>  olduğu görülmektedir.</a:t>
            </a:r>
            <a:endParaRPr lang="tr-TR" dirty="0"/>
          </a:p>
        </p:txBody>
      </p:sp>
    </p:spTree>
    <p:extLst>
      <p:ext uri="{BB962C8B-B14F-4D97-AF65-F5344CB8AC3E}">
        <p14:creationId xmlns:p14="http://schemas.microsoft.com/office/powerpoint/2010/main" val="3851075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ekran görüntüsü, işaret içeren bir resim&#10;&#10;Açıklama otomatik olarak oluşturuldu">
            <a:extLst>
              <a:ext uri="{FF2B5EF4-FFF2-40B4-BE49-F238E27FC236}">
                <a16:creationId xmlns:a16="http://schemas.microsoft.com/office/drawing/2014/main" id="{1CBB2234-C80A-43D2-983F-C568F75220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3385" y="2438210"/>
            <a:ext cx="9173481" cy="4037018"/>
          </a:xfrm>
        </p:spPr>
      </p:pic>
      <p:sp>
        <p:nvSpPr>
          <p:cNvPr id="7" name="Başlık 6">
            <a:extLst>
              <a:ext uri="{FF2B5EF4-FFF2-40B4-BE49-F238E27FC236}">
                <a16:creationId xmlns:a16="http://schemas.microsoft.com/office/drawing/2014/main" id="{7E1C0229-8AF4-4F6B-AF84-C70BC9275491}"/>
              </a:ext>
            </a:extLst>
          </p:cNvPr>
          <p:cNvSpPr>
            <a:spLocks noGrp="1"/>
          </p:cNvSpPr>
          <p:nvPr>
            <p:ph type="title"/>
          </p:nvPr>
        </p:nvSpPr>
        <p:spPr>
          <a:xfrm>
            <a:off x="1158949" y="182583"/>
            <a:ext cx="9526772" cy="1348506"/>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ZORBALIK SÜRECİNDE YER ALAN KİŞİLER</a:t>
            </a:r>
          </a:p>
        </p:txBody>
      </p:sp>
    </p:spTree>
    <p:extLst>
      <p:ext uri="{BB962C8B-B14F-4D97-AF65-F5344CB8AC3E}">
        <p14:creationId xmlns:p14="http://schemas.microsoft.com/office/powerpoint/2010/main" val="911184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6">
            <a:extLst>
              <a:ext uri="{FF2B5EF4-FFF2-40B4-BE49-F238E27FC236}">
                <a16:creationId xmlns:a16="http://schemas.microsoft.com/office/drawing/2014/main" id="{CF2B69BD-5E63-4C52-9A62-E11D5290176D}"/>
              </a:ext>
            </a:extLst>
          </p:cNvPr>
          <p:cNvSpPr txBox="1">
            <a:spLocks/>
          </p:cNvSpPr>
          <p:nvPr/>
        </p:nvSpPr>
        <p:spPr>
          <a:xfrm>
            <a:off x="1158949" y="182583"/>
            <a:ext cx="9526772" cy="1348506"/>
          </a:xfrm>
          <a:prstGeom prst="bevel">
            <a:avLst/>
          </a:prstGeom>
          <a:solidFill>
            <a:schemeClr val="accent2">
              <a:lumMod val="50000"/>
            </a:schemeClr>
          </a:solidFill>
          <a:ln w="15875" cap="flat" cmpd="sng" algn="ctr">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ctr" defTabSz="914400" rtl="0" eaLnBrk="1" latinLnBrk="0" hangingPunct="1">
              <a:lnSpc>
                <a:spcPct val="90000"/>
              </a:lnSpc>
              <a:spcBef>
                <a:spcPct val="0"/>
              </a:spcBef>
              <a:buNone/>
              <a:defRPr sz="36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200" dirty="0"/>
              <a:t>Akran zorbalığına maruz kalan kişi ne hisseder? Etkileri nelerdir?</a:t>
            </a:r>
          </a:p>
        </p:txBody>
      </p:sp>
      <p:sp>
        <p:nvSpPr>
          <p:cNvPr id="5" name="Metin kutusu 4">
            <a:extLst>
              <a:ext uri="{FF2B5EF4-FFF2-40B4-BE49-F238E27FC236}">
                <a16:creationId xmlns:a16="http://schemas.microsoft.com/office/drawing/2014/main" id="{2C55B1C0-6354-4C2D-A954-DEB29C9CE1D6}"/>
              </a:ext>
            </a:extLst>
          </p:cNvPr>
          <p:cNvSpPr txBox="1"/>
          <p:nvPr/>
        </p:nvSpPr>
        <p:spPr>
          <a:xfrm>
            <a:off x="637953" y="2068997"/>
            <a:ext cx="2519917" cy="4789003"/>
          </a:xfrm>
          <a:prstGeom prst="rect">
            <a:avLst/>
          </a:prstGeom>
          <a:noFill/>
        </p:spPr>
        <p:txBody>
          <a:bodyPr wrap="square" rtlCol="0">
            <a:spAutoFit/>
          </a:bodyPr>
          <a:lstStyle/>
          <a:p>
            <a:pPr>
              <a:lnSpc>
                <a:spcPct val="90000"/>
              </a:lnSpc>
              <a:buFont typeface="Wingdings" panose="05000000000000000000" pitchFamily="2" charset="2"/>
              <a:buChar char="Ø"/>
            </a:pPr>
            <a:r>
              <a:rPr lang="tr-TR" altLang="tr-TR" sz="2800" b="1" dirty="0">
                <a:latin typeface="+mn-lt"/>
              </a:rPr>
              <a:t>Şok</a:t>
            </a:r>
          </a:p>
          <a:p>
            <a:pPr>
              <a:lnSpc>
                <a:spcPct val="90000"/>
              </a:lnSpc>
              <a:buFont typeface="Wingdings" panose="05000000000000000000" pitchFamily="2" charset="2"/>
              <a:buChar char="Ø"/>
            </a:pPr>
            <a:r>
              <a:rPr lang="tr-TR" altLang="tr-TR" sz="2800" b="1" dirty="0">
                <a:latin typeface="+mn-lt"/>
              </a:rPr>
              <a:t>Korku</a:t>
            </a:r>
          </a:p>
          <a:p>
            <a:pPr>
              <a:lnSpc>
                <a:spcPct val="90000"/>
              </a:lnSpc>
              <a:buFont typeface="Wingdings" panose="05000000000000000000" pitchFamily="2" charset="2"/>
              <a:buChar char="Ø"/>
            </a:pPr>
            <a:r>
              <a:rPr lang="tr-TR" altLang="tr-TR" sz="2800" b="1" dirty="0">
                <a:latin typeface="+mn-lt"/>
              </a:rPr>
              <a:t>Panik</a:t>
            </a:r>
          </a:p>
          <a:p>
            <a:pPr>
              <a:lnSpc>
                <a:spcPct val="90000"/>
              </a:lnSpc>
              <a:buFont typeface="Wingdings" panose="05000000000000000000" pitchFamily="2" charset="2"/>
              <a:buChar char="Ø"/>
            </a:pPr>
            <a:r>
              <a:rPr lang="tr-TR" altLang="tr-TR" sz="2800" b="1" dirty="0">
                <a:latin typeface="+mn-lt"/>
              </a:rPr>
              <a:t>Öfke</a:t>
            </a:r>
          </a:p>
          <a:p>
            <a:pPr>
              <a:lnSpc>
                <a:spcPct val="90000"/>
              </a:lnSpc>
              <a:buFont typeface="Wingdings" panose="05000000000000000000" pitchFamily="2" charset="2"/>
              <a:buChar char="Ø"/>
            </a:pPr>
            <a:r>
              <a:rPr lang="tr-TR" altLang="tr-TR" sz="2800" b="1" dirty="0">
                <a:latin typeface="+mn-lt"/>
              </a:rPr>
              <a:t>Kızgınlık</a:t>
            </a:r>
          </a:p>
          <a:p>
            <a:pPr>
              <a:lnSpc>
                <a:spcPct val="90000"/>
              </a:lnSpc>
              <a:buFont typeface="Wingdings" panose="05000000000000000000" pitchFamily="2" charset="2"/>
              <a:buChar char="Ø"/>
            </a:pPr>
            <a:r>
              <a:rPr lang="tr-TR" altLang="tr-TR" sz="2800" b="1" dirty="0">
                <a:latin typeface="+mn-lt"/>
              </a:rPr>
              <a:t>Endişe</a:t>
            </a:r>
          </a:p>
          <a:p>
            <a:pPr>
              <a:lnSpc>
                <a:spcPct val="90000"/>
              </a:lnSpc>
              <a:buFont typeface="Wingdings" panose="05000000000000000000" pitchFamily="2" charset="2"/>
              <a:buChar char="Ø"/>
            </a:pPr>
            <a:r>
              <a:rPr lang="tr-TR" altLang="tr-TR" sz="2800" b="1" dirty="0">
                <a:latin typeface="+mn-lt"/>
              </a:rPr>
              <a:t>Yetersizlik</a:t>
            </a:r>
          </a:p>
          <a:p>
            <a:pPr>
              <a:lnSpc>
                <a:spcPct val="90000"/>
              </a:lnSpc>
              <a:buFont typeface="Wingdings" panose="05000000000000000000" pitchFamily="2" charset="2"/>
              <a:buChar char="Ø"/>
            </a:pPr>
            <a:r>
              <a:rPr lang="tr-TR" altLang="tr-TR" sz="2800" b="1" dirty="0">
                <a:latin typeface="+mn-lt"/>
              </a:rPr>
              <a:t>Suçluluk</a:t>
            </a:r>
          </a:p>
          <a:p>
            <a:pPr>
              <a:lnSpc>
                <a:spcPct val="90000"/>
              </a:lnSpc>
              <a:buFont typeface="Wingdings" panose="05000000000000000000" pitchFamily="2" charset="2"/>
              <a:buChar char="Ø"/>
            </a:pPr>
            <a:r>
              <a:rPr lang="tr-TR" altLang="tr-TR" sz="2800" b="1" dirty="0">
                <a:latin typeface="+mn-lt"/>
              </a:rPr>
              <a:t>Üzüntü</a:t>
            </a:r>
          </a:p>
          <a:p>
            <a:pPr>
              <a:lnSpc>
                <a:spcPct val="90000"/>
              </a:lnSpc>
              <a:buFont typeface="Wingdings" panose="05000000000000000000" pitchFamily="2" charset="2"/>
              <a:buChar char="Ø"/>
            </a:pPr>
            <a:r>
              <a:rPr lang="tr-TR" altLang="tr-TR" sz="2800" b="1" dirty="0">
                <a:latin typeface="+mn-lt"/>
              </a:rPr>
              <a:t>Acı</a:t>
            </a:r>
          </a:p>
          <a:p>
            <a:pPr>
              <a:lnSpc>
                <a:spcPct val="90000"/>
              </a:lnSpc>
              <a:buFont typeface="Wingdings" panose="05000000000000000000" pitchFamily="2" charset="2"/>
              <a:buChar char="Ø"/>
            </a:pPr>
            <a:r>
              <a:rPr lang="tr-TR" altLang="tr-TR" sz="2800" b="1" dirty="0">
                <a:latin typeface="+mn-lt"/>
              </a:rPr>
              <a:t>Pişmanlık</a:t>
            </a:r>
          </a:p>
          <a:p>
            <a:endParaRPr lang="tr-TR" sz="2800" dirty="0"/>
          </a:p>
        </p:txBody>
      </p:sp>
      <p:sp>
        <p:nvSpPr>
          <p:cNvPr id="6" name="Metin kutusu 5">
            <a:extLst>
              <a:ext uri="{FF2B5EF4-FFF2-40B4-BE49-F238E27FC236}">
                <a16:creationId xmlns:a16="http://schemas.microsoft.com/office/drawing/2014/main" id="{04D8A666-5E7B-47D7-81E3-EF2C0264709E}"/>
              </a:ext>
            </a:extLst>
          </p:cNvPr>
          <p:cNvSpPr txBox="1"/>
          <p:nvPr/>
        </p:nvSpPr>
        <p:spPr>
          <a:xfrm>
            <a:off x="3934047" y="2606905"/>
            <a:ext cx="7262037" cy="2862322"/>
          </a:xfrm>
          <a:prstGeom prst="rect">
            <a:avLst/>
          </a:prstGeom>
          <a:noFill/>
        </p:spPr>
        <p:txBody>
          <a:bodyPr wrap="square" rtlCol="0">
            <a:spAutoFit/>
          </a:bodyPr>
          <a:lstStyle/>
          <a:p>
            <a:r>
              <a:rPr lang="tr-TR" dirty="0"/>
              <a:t>Akran zorbalığının öğrenciler üzerindeki etkileri şu şekilde listelenebilir:</a:t>
            </a:r>
          </a:p>
          <a:p>
            <a:endParaRPr lang="tr-TR" dirty="0"/>
          </a:p>
          <a:p>
            <a:r>
              <a:rPr lang="tr-TR" dirty="0"/>
              <a:t>• Kısa dönemli fiziksel sorunlar (baş ağrıları, karnın ağrıması),  </a:t>
            </a:r>
          </a:p>
          <a:p>
            <a:r>
              <a:rPr lang="tr-TR" dirty="0"/>
              <a:t>• Kısa dönemli duygusal sorunlar (ara ara gelen ağlama isteği), </a:t>
            </a:r>
          </a:p>
          <a:p>
            <a:r>
              <a:rPr lang="tr-TR" dirty="0"/>
              <a:t>• Okul kurallarına uymama isteği, </a:t>
            </a:r>
          </a:p>
          <a:p>
            <a:r>
              <a:rPr lang="tr-TR" dirty="0"/>
              <a:t>• Devamsızlık yapma isteği, </a:t>
            </a:r>
          </a:p>
          <a:p>
            <a:r>
              <a:rPr lang="tr-TR" dirty="0"/>
              <a:t>• Depresyon, </a:t>
            </a:r>
          </a:p>
          <a:p>
            <a:r>
              <a:rPr lang="tr-TR" dirty="0"/>
              <a:t>• Sosyal ilişkilerde azalma, arkadaşları ile görüşmek istememe, </a:t>
            </a:r>
          </a:p>
          <a:p>
            <a:r>
              <a:rPr lang="tr-TR" dirty="0"/>
              <a:t>• Olumsuz benlik saygısı, kendisini sevmeme gibi sonuçları olabilir.</a:t>
            </a:r>
          </a:p>
          <a:p>
            <a:endParaRPr lang="tr-TR" dirty="0"/>
          </a:p>
        </p:txBody>
      </p:sp>
    </p:spTree>
    <p:extLst>
      <p:ext uri="{BB962C8B-B14F-4D97-AF65-F5344CB8AC3E}">
        <p14:creationId xmlns:p14="http://schemas.microsoft.com/office/powerpoint/2010/main" val="3759054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6">
            <a:extLst>
              <a:ext uri="{FF2B5EF4-FFF2-40B4-BE49-F238E27FC236}">
                <a16:creationId xmlns:a16="http://schemas.microsoft.com/office/drawing/2014/main" id="{8F06C562-7243-477E-90E1-4E7CA32579F0}"/>
              </a:ext>
            </a:extLst>
          </p:cNvPr>
          <p:cNvSpPr txBox="1">
            <a:spLocks noGrp="1"/>
          </p:cNvSpPr>
          <p:nvPr>
            <p:ph type="title"/>
          </p:nvPr>
        </p:nvSpPr>
        <p:spPr>
          <a:xfrm>
            <a:off x="1780048" y="297588"/>
            <a:ext cx="7566083" cy="1040324"/>
          </a:xfrm>
          <a:prstGeom prst="bevel">
            <a:avLst/>
          </a:prstGeom>
          <a:solidFill>
            <a:schemeClr val="accent2">
              <a:lumMod val="50000"/>
            </a:schemeClr>
          </a:solidFill>
          <a:ln w="15875" cap="flat" cmpd="sng" algn="ctr">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lgn="ctr" defTabSz="914400" rtl="0" eaLnBrk="1" latinLnBrk="0" hangingPunct="1">
              <a:lnSpc>
                <a:spcPct val="90000"/>
              </a:lnSpc>
              <a:spcBef>
                <a:spcPct val="0"/>
              </a:spcBef>
              <a:buNone/>
              <a:defRPr sz="36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200" dirty="0"/>
              <a:t>Zorbalığı nasıl engelleyebiliriz?</a:t>
            </a:r>
          </a:p>
        </p:txBody>
      </p:sp>
      <p:pic>
        <p:nvPicPr>
          <p:cNvPr id="7" name="Picture 2" descr="http://www.alevbaymur.com/images/alev-baymur/hayir.jpg">
            <a:extLst>
              <a:ext uri="{FF2B5EF4-FFF2-40B4-BE49-F238E27FC236}">
                <a16:creationId xmlns:a16="http://schemas.microsoft.com/office/drawing/2014/main" id="{CCF52B68-A839-48A0-AE79-750B463E76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177" y="1791333"/>
            <a:ext cx="3537269" cy="273254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9" name="Gözyaşı Damlası 8">
            <a:extLst>
              <a:ext uri="{FF2B5EF4-FFF2-40B4-BE49-F238E27FC236}">
                <a16:creationId xmlns:a16="http://schemas.microsoft.com/office/drawing/2014/main" id="{4D069B00-8A68-4A04-ACEA-1FB0C2270F53}"/>
              </a:ext>
            </a:extLst>
          </p:cNvPr>
          <p:cNvSpPr/>
          <p:nvPr/>
        </p:nvSpPr>
        <p:spPr>
          <a:xfrm>
            <a:off x="4911046" y="2835947"/>
            <a:ext cx="6117020" cy="2409158"/>
          </a:xfrm>
          <a:prstGeom prst="teardrop">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800" dirty="0"/>
              <a:t>Yüksek sesle </a:t>
            </a:r>
          </a:p>
          <a:p>
            <a:pPr algn="ctr"/>
            <a:r>
              <a:rPr lang="tr-TR" sz="4800" b="1" dirty="0">
                <a:solidFill>
                  <a:srgbClr val="FF0000"/>
                </a:solidFill>
              </a:rPr>
              <a:t>((Hayır)) </a:t>
            </a:r>
          </a:p>
          <a:p>
            <a:pPr algn="ctr"/>
            <a:r>
              <a:rPr lang="tr-TR" sz="2800" dirty="0"/>
              <a:t>diyerek zorbayı durdurun.</a:t>
            </a:r>
          </a:p>
        </p:txBody>
      </p:sp>
    </p:spTree>
    <p:extLst>
      <p:ext uri="{BB962C8B-B14F-4D97-AF65-F5344CB8AC3E}">
        <p14:creationId xmlns:p14="http://schemas.microsoft.com/office/powerpoint/2010/main" val="926514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memurunhaberi.com/wp-content/uploads/2015/01/turkiye-de-rehber-ogretmen-atamasi-rehber-ogretmenler-ise-yariyor-mu-4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099" y="1484679"/>
            <a:ext cx="4995387" cy="3746540"/>
          </a:xfrm>
          <a:prstGeom prst="rect">
            <a:avLst/>
          </a:prstGeom>
          <a:noFill/>
          <a:extLst>
            <a:ext uri="{909E8E84-426E-40DD-AFC4-6F175D3DCCD1}">
              <a14:hiddenFill xmlns:a14="http://schemas.microsoft.com/office/drawing/2010/main">
                <a:solidFill>
                  <a:srgbClr val="FFFFFF"/>
                </a:solidFill>
              </a14:hiddenFill>
            </a:ext>
          </a:extLst>
        </p:spPr>
      </p:pic>
      <p:sp>
        <p:nvSpPr>
          <p:cNvPr id="3" name="Gözyaşı Damlası 2"/>
          <p:cNvSpPr/>
          <p:nvPr/>
        </p:nvSpPr>
        <p:spPr>
          <a:xfrm>
            <a:off x="6432331" y="425669"/>
            <a:ext cx="5447500" cy="2617076"/>
          </a:xfrm>
          <a:prstGeom prst="teardrop">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800" b="1">
                <a:solidFill>
                  <a:srgbClr val="FF0000"/>
                </a:solidFill>
              </a:rPr>
              <a:t>Şidete maruz kaldığın ortamı terk et.</a:t>
            </a:r>
            <a:endParaRPr lang="tr-TR" sz="2800" b="1" dirty="0">
              <a:solidFill>
                <a:srgbClr val="FF0000"/>
              </a:solidFill>
            </a:endParaRPr>
          </a:p>
        </p:txBody>
      </p:sp>
      <p:sp>
        <p:nvSpPr>
          <p:cNvPr id="5" name="Akış Çizelgesi: Sıralı Erişimli Depolama 4"/>
          <p:cNvSpPr/>
          <p:nvPr/>
        </p:nvSpPr>
        <p:spPr>
          <a:xfrm>
            <a:off x="6117022" y="3815255"/>
            <a:ext cx="5762810" cy="2743200"/>
          </a:xfrm>
          <a:prstGeom prst="flowChartMagneticTap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400" dirty="0"/>
              <a:t>Güvendiğin bir yetişkine </a:t>
            </a:r>
            <a:r>
              <a:rPr lang="tr-TR" sz="2800" b="1" dirty="0">
                <a:solidFill>
                  <a:srgbClr val="FF0000"/>
                </a:solidFill>
              </a:rPr>
              <a:t>(Anne-Baba, Öğretmen …) </a:t>
            </a:r>
            <a:r>
              <a:rPr lang="tr-TR" sz="2400" dirty="0"/>
              <a:t>haber ver, yardım iste… </a:t>
            </a:r>
          </a:p>
        </p:txBody>
      </p:sp>
    </p:spTree>
    <p:extLst>
      <p:ext uri="{BB962C8B-B14F-4D97-AF65-F5344CB8AC3E}">
        <p14:creationId xmlns:p14="http://schemas.microsoft.com/office/powerpoint/2010/main" val="3908915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zmirsinav.com.tr/UserFiles/image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443" y="583324"/>
            <a:ext cx="3959102" cy="59971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Gözyaşı Damlası 2"/>
          <p:cNvSpPr/>
          <p:nvPr/>
        </p:nvSpPr>
        <p:spPr>
          <a:xfrm>
            <a:off x="331076" y="583324"/>
            <a:ext cx="5912070" cy="2632842"/>
          </a:xfrm>
          <a:prstGeom prst="teardrop">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GB" sz="2400" b="1" dirty="0" err="1">
                <a:solidFill>
                  <a:srgbClr val="002060"/>
                </a:solidFill>
              </a:rPr>
              <a:t>Olayları</a:t>
            </a:r>
            <a:r>
              <a:rPr lang="en-GB" sz="2400" b="1" dirty="0">
                <a:solidFill>
                  <a:srgbClr val="002060"/>
                </a:solidFill>
              </a:rPr>
              <a:t> </a:t>
            </a:r>
            <a:r>
              <a:rPr lang="en-GB" sz="2400" b="1" dirty="0" err="1">
                <a:solidFill>
                  <a:srgbClr val="002060"/>
                </a:solidFill>
              </a:rPr>
              <a:t>gizleyerek</a:t>
            </a:r>
            <a:r>
              <a:rPr lang="en-GB" sz="2400" b="1" dirty="0">
                <a:solidFill>
                  <a:srgbClr val="002060"/>
                </a:solidFill>
              </a:rPr>
              <a:t> </a:t>
            </a:r>
            <a:r>
              <a:rPr lang="en-GB" sz="2400" b="1" dirty="0" err="1">
                <a:solidFill>
                  <a:srgbClr val="002060"/>
                </a:solidFill>
              </a:rPr>
              <a:t>zorbalara</a:t>
            </a:r>
            <a:r>
              <a:rPr lang="en-GB" sz="2400" b="1" dirty="0">
                <a:solidFill>
                  <a:srgbClr val="002060"/>
                </a:solidFill>
              </a:rPr>
              <a:t> </a:t>
            </a:r>
            <a:r>
              <a:rPr lang="en-GB" sz="2400" b="1" dirty="0" err="1">
                <a:solidFill>
                  <a:srgbClr val="002060"/>
                </a:solidFill>
              </a:rPr>
              <a:t>yardımcı</a:t>
            </a:r>
            <a:r>
              <a:rPr lang="en-GB" sz="2400" b="1" dirty="0">
                <a:solidFill>
                  <a:srgbClr val="002060"/>
                </a:solidFill>
              </a:rPr>
              <a:t> </a:t>
            </a:r>
            <a:r>
              <a:rPr lang="en-GB" sz="2400" b="1" dirty="0" err="1">
                <a:solidFill>
                  <a:srgbClr val="002060"/>
                </a:solidFill>
              </a:rPr>
              <a:t>olmayın</a:t>
            </a:r>
            <a:r>
              <a:rPr lang="en-GB" sz="2400" b="1" dirty="0">
                <a:solidFill>
                  <a:srgbClr val="002060"/>
                </a:solidFill>
              </a:rPr>
              <a:t>. </a:t>
            </a:r>
            <a:r>
              <a:rPr lang="en-GB" sz="2400" b="1" dirty="0" err="1">
                <a:solidFill>
                  <a:srgbClr val="002060"/>
                </a:solidFill>
              </a:rPr>
              <a:t>Çünkü</a:t>
            </a:r>
            <a:r>
              <a:rPr lang="en-GB" sz="2400" b="1" dirty="0">
                <a:solidFill>
                  <a:srgbClr val="002060"/>
                </a:solidFill>
              </a:rPr>
              <a:t> </a:t>
            </a:r>
            <a:r>
              <a:rPr lang="en-GB" sz="2400" b="1" dirty="0" err="1">
                <a:solidFill>
                  <a:srgbClr val="002060"/>
                </a:solidFill>
              </a:rPr>
              <a:t>gizlilik</a:t>
            </a:r>
            <a:r>
              <a:rPr lang="en-GB" sz="2400" b="1" dirty="0">
                <a:solidFill>
                  <a:srgbClr val="002060"/>
                </a:solidFill>
              </a:rPr>
              <a:t>, </a:t>
            </a:r>
            <a:r>
              <a:rPr lang="en-GB" sz="2400" b="1" dirty="0" err="1">
                <a:solidFill>
                  <a:srgbClr val="002060"/>
                </a:solidFill>
              </a:rPr>
              <a:t>zorbaların</a:t>
            </a:r>
            <a:r>
              <a:rPr lang="en-GB" sz="2400" b="1" dirty="0">
                <a:solidFill>
                  <a:srgbClr val="002060"/>
                </a:solidFill>
              </a:rPr>
              <a:t> en </a:t>
            </a:r>
            <a:r>
              <a:rPr lang="en-GB" sz="2400" b="1" dirty="0" err="1">
                <a:solidFill>
                  <a:srgbClr val="002060"/>
                </a:solidFill>
              </a:rPr>
              <a:t>güçlü</a:t>
            </a:r>
            <a:r>
              <a:rPr lang="en-GB" sz="2400" b="1" dirty="0">
                <a:solidFill>
                  <a:srgbClr val="002060"/>
                </a:solidFill>
              </a:rPr>
              <a:t> </a:t>
            </a:r>
            <a:r>
              <a:rPr lang="en-GB" sz="2400" b="1" dirty="0" err="1">
                <a:solidFill>
                  <a:srgbClr val="002060"/>
                </a:solidFill>
              </a:rPr>
              <a:t>silahıdır</a:t>
            </a:r>
            <a:r>
              <a:rPr lang="tr-TR" sz="2400" b="1" dirty="0">
                <a:solidFill>
                  <a:srgbClr val="002060"/>
                </a:solidFill>
              </a:rPr>
              <a:t>.</a:t>
            </a:r>
          </a:p>
          <a:p>
            <a:pPr algn="ctr"/>
            <a:endParaRPr lang="tr-TR" sz="2400" b="1" dirty="0">
              <a:solidFill>
                <a:srgbClr val="002060"/>
              </a:solidFill>
            </a:endParaRPr>
          </a:p>
        </p:txBody>
      </p:sp>
      <p:sp>
        <p:nvSpPr>
          <p:cNvPr id="4" name="Sağ Ok 3"/>
          <p:cNvSpPr/>
          <p:nvPr/>
        </p:nvSpPr>
        <p:spPr>
          <a:xfrm>
            <a:off x="441435" y="3058511"/>
            <a:ext cx="7329008" cy="338958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2800" b="1" dirty="0">
                <a:solidFill>
                  <a:srgbClr val="FF0000"/>
                </a:solidFill>
              </a:rPr>
              <a:t>Psikolojik Danışmanı (Rehber Öğretmeni) </a:t>
            </a:r>
            <a:r>
              <a:rPr lang="tr-TR" sz="2800" b="1" dirty="0"/>
              <a:t>Yardım Alın</a:t>
            </a:r>
          </a:p>
        </p:txBody>
      </p:sp>
    </p:spTree>
    <p:extLst>
      <p:ext uri="{BB962C8B-B14F-4D97-AF65-F5344CB8AC3E}">
        <p14:creationId xmlns:p14="http://schemas.microsoft.com/office/powerpoint/2010/main" val="3517519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6">
            <a:extLst>
              <a:ext uri="{FF2B5EF4-FFF2-40B4-BE49-F238E27FC236}">
                <a16:creationId xmlns:a16="http://schemas.microsoft.com/office/drawing/2014/main" id="{1DA5BC58-7D45-4666-BF43-9753FDA954FC}"/>
              </a:ext>
            </a:extLst>
          </p:cNvPr>
          <p:cNvSpPr txBox="1">
            <a:spLocks/>
          </p:cNvSpPr>
          <p:nvPr/>
        </p:nvSpPr>
        <p:spPr>
          <a:xfrm>
            <a:off x="1081947" y="625345"/>
            <a:ext cx="9526772" cy="1348506"/>
          </a:xfrm>
          <a:prstGeom prst="bevel">
            <a:avLst/>
          </a:prstGeom>
          <a:solidFill>
            <a:schemeClr val="accent2">
              <a:lumMod val="50000"/>
            </a:schemeClr>
          </a:solidFill>
          <a:ln w="15875" cap="flat" cmpd="sng" algn="ctr">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ctr" defTabSz="914400" rtl="0" eaLnBrk="1" latinLnBrk="0" hangingPunct="1">
              <a:lnSpc>
                <a:spcPct val="90000"/>
              </a:lnSpc>
              <a:spcBef>
                <a:spcPct val="0"/>
              </a:spcBef>
              <a:buNone/>
              <a:defRPr sz="36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200" dirty="0"/>
              <a:t>Zorbalığa karşı duyarlılığı azaltan bazı yanlış inanışlar</a:t>
            </a:r>
          </a:p>
        </p:txBody>
      </p:sp>
      <p:sp>
        <p:nvSpPr>
          <p:cNvPr id="4" name="Metin kutusu 3">
            <a:extLst>
              <a:ext uri="{FF2B5EF4-FFF2-40B4-BE49-F238E27FC236}">
                <a16:creationId xmlns:a16="http://schemas.microsoft.com/office/drawing/2014/main" id="{DEE5A410-C31B-4C49-9EA5-49911E2745D8}"/>
              </a:ext>
            </a:extLst>
          </p:cNvPr>
          <p:cNvSpPr txBox="1"/>
          <p:nvPr/>
        </p:nvSpPr>
        <p:spPr>
          <a:xfrm>
            <a:off x="1732547" y="3676851"/>
            <a:ext cx="8268101" cy="2308324"/>
          </a:xfrm>
          <a:prstGeom prst="rect">
            <a:avLst/>
          </a:prstGeom>
          <a:noFill/>
        </p:spPr>
        <p:txBody>
          <a:bodyPr wrap="square" rtlCol="0">
            <a:spAutoFit/>
          </a:bodyPr>
          <a:lstStyle/>
          <a:p>
            <a:pPr algn="just"/>
            <a:r>
              <a:rPr lang="tr-TR" sz="2400" dirty="0"/>
              <a:t>Zorbalık ve şiddetin hiçbir türü hoş karşılanacak davranışlar değildirler. Ancak bazen yanlış inanış türleri bu zorbaca davranışların açığa çıkmasına engel olur.</a:t>
            </a:r>
          </a:p>
          <a:p>
            <a:pPr algn="just"/>
            <a:endParaRPr lang="tr-TR" sz="2400" dirty="0"/>
          </a:p>
          <a:p>
            <a:pPr algn="just"/>
            <a:endParaRPr lang="tr-TR" sz="2400" dirty="0"/>
          </a:p>
          <a:p>
            <a:pPr algn="just"/>
            <a:r>
              <a:rPr lang="tr-TR" sz="2400" dirty="0"/>
              <a:t>Gelin bunlara hep beraber bakalım!</a:t>
            </a:r>
          </a:p>
        </p:txBody>
      </p:sp>
    </p:spTree>
    <p:extLst>
      <p:ext uri="{BB962C8B-B14F-4D97-AF65-F5344CB8AC3E}">
        <p14:creationId xmlns:p14="http://schemas.microsoft.com/office/powerpoint/2010/main" val="1610144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34D14E68-559D-4410-B0AA-6268763D774C}"/>
              </a:ext>
            </a:extLst>
          </p:cNvPr>
          <p:cNvSpPr txBox="1"/>
          <p:nvPr/>
        </p:nvSpPr>
        <p:spPr>
          <a:xfrm>
            <a:off x="1087654" y="837399"/>
            <a:ext cx="8739739" cy="3108543"/>
          </a:xfrm>
          <a:prstGeom prst="rect">
            <a:avLst/>
          </a:prstGeom>
          <a:noFill/>
        </p:spPr>
        <p:txBody>
          <a:bodyPr wrap="square" rtlCol="0">
            <a:spAutoFit/>
          </a:bodyPr>
          <a:lstStyle/>
          <a:p>
            <a:pPr algn="just"/>
            <a:r>
              <a:rPr lang="tr-TR" sz="2800" dirty="0"/>
              <a:t>Kavga etmek ve saldırganca davranmak, büyüme ve gelişmenin doğal bir parçasıdır; </a:t>
            </a:r>
          </a:p>
          <a:p>
            <a:pPr algn="just"/>
            <a:endParaRPr lang="tr-TR" sz="2800" dirty="0"/>
          </a:p>
          <a:p>
            <a:pPr algn="just"/>
            <a:r>
              <a:rPr lang="tr-TR" sz="2800" dirty="0"/>
              <a:t>zorbalığa uğrayanlar belki bir süre acı çekerler ama bunu daha sonra unutacaklarından pek de büyütülecek bir şey değildir.</a:t>
            </a:r>
          </a:p>
          <a:p>
            <a:pPr algn="just"/>
            <a:endParaRPr lang="tr-TR" sz="2800" dirty="0"/>
          </a:p>
        </p:txBody>
      </p:sp>
      <p:sp>
        <p:nvSpPr>
          <p:cNvPr id="4" name="Çarpım İşareti 3">
            <a:extLst>
              <a:ext uri="{FF2B5EF4-FFF2-40B4-BE49-F238E27FC236}">
                <a16:creationId xmlns:a16="http://schemas.microsoft.com/office/drawing/2014/main" id="{02BDF95B-B9B7-4567-B962-D65062D5DDDF}"/>
              </a:ext>
            </a:extLst>
          </p:cNvPr>
          <p:cNvSpPr/>
          <p:nvPr/>
        </p:nvSpPr>
        <p:spPr>
          <a:xfrm>
            <a:off x="-115503" y="1318661"/>
            <a:ext cx="1549667" cy="163629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highlight>
                  <a:srgbClr val="000000"/>
                </a:highlight>
              </a:rPr>
              <a:t>YANLIŞ</a:t>
            </a:r>
          </a:p>
        </p:txBody>
      </p:sp>
      <p:sp>
        <p:nvSpPr>
          <p:cNvPr id="7" name="Artı İşareti 6">
            <a:extLst>
              <a:ext uri="{FF2B5EF4-FFF2-40B4-BE49-F238E27FC236}">
                <a16:creationId xmlns:a16="http://schemas.microsoft.com/office/drawing/2014/main" id="{C909154E-987C-4A5E-8B5B-B75D8659D98F}"/>
              </a:ext>
            </a:extLst>
          </p:cNvPr>
          <p:cNvSpPr/>
          <p:nvPr/>
        </p:nvSpPr>
        <p:spPr>
          <a:xfrm>
            <a:off x="-105878" y="4427204"/>
            <a:ext cx="1636295" cy="1742172"/>
          </a:xfrm>
          <a:prstGeom prst="mathPlu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DOĞRU</a:t>
            </a:r>
          </a:p>
        </p:txBody>
      </p:sp>
      <p:sp>
        <p:nvSpPr>
          <p:cNvPr id="8" name="Metin kutusu 7">
            <a:extLst>
              <a:ext uri="{FF2B5EF4-FFF2-40B4-BE49-F238E27FC236}">
                <a16:creationId xmlns:a16="http://schemas.microsoft.com/office/drawing/2014/main" id="{733702D9-C266-4796-AE6D-ADD7500C783B}"/>
              </a:ext>
            </a:extLst>
          </p:cNvPr>
          <p:cNvSpPr txBox="1"/>
          <p:nvPr/>
        </p:nvSpPr>
        <p:spPr>
          <a:xfrm>
            <a:off x="1087654" y="3821231"/>
            <a:ext cx="10770669" cy="2677656"/>
          </a:xfrm>
          <a:prstGeom prst="rect">
            <a:avLst/>
          </a:prstGeom>
          <a:noFill/>
        </p:spPr>
        <p:txBody>
          <a:bodyPr wrap="square" rtlCol="0">
            <a:spAutoFit/>
          </a:bodyPr>
          <a:lstStyle/>
          <a:p>
            <a:pPr algn="just"/>
            <a:r>
              <a:rPr lang="tr-TR" sz="2800" dirty="0"/>
              <a:t>Kavga etmek ve saldırganca davranmak yaşamın hiçbir bölümünün parçası değildir. Gergin hissetmek normal sayılabilir ancak bunu başka birisine saldırarak sakinleşmeye çalışmak normal değildir.</a:t>
            </a:r>
          </a:p>
          <a:p>
            <a:pPr algn="just"/>
            <a:endParaRPr lang="tr-TR" sz="2800" dirty="0"/>
          </a:p>
          <a:p>
            <a:pPr algn="just"/>
            <a:r>
              <a:rPr lang="tr-TR" sz="2800" dirty="0"/>
              <a:t>Zorbalığa uğrayanların uzun süreli travmaları ve bu zorbalığın etkileri olabilir</a:t>
            </a:r>
          </a:p>
        </p:txBody>
      </p:sp>
    </p:spTree>
    <p:extLst>
      <p:ext uri="{BB962C8B-B14F-4D97-AF65-F5344CB8AC3E}">
        <p14:creationId xmlns:p14="http://schemas.microsoft.com/office/powerpoint/2010/main" val="1827195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7E212101-724B-44D4-8094-3E17CCA7D90C}"/>
              </a:ext>
            </a:extLst>
          </p:cNvPr>
          <p:cNvSpPr txBox="1"/>
          <p:nvPr/>
        </p:nvSpPr>
        <p:spPr>
          <a:xfrm>
            <a:off x="1819175" y="1896177"/>
            <a:ext cx="8037094" cy="523220"/>
          </a:xfrm>
          <a:prstGeom prst="rect">
            <a:avLst/>
          </a:prstGeom>
          <a:noFill/>
        </p:spPr>
        <p:txBody>
          <a:bodyPr wrap="square" rtlCol="0">
            <a:spAutoFit/>
          </a:bodyPr>
          <a:lstStyle/>
          <a:p>
            <a:r>
              <a:rPr lang="tr-TR" sz="2800" dirty="0"/>
              <a:t>Başkalarını kızdırmak bazen eğlencelidir.</a:t>
            </a:r>
          </a:p>
        </p:txBody>
      </p:sp>
      <p:sp>
        <p:nvSpPr>
          <p:cNvPr id="4" name="Çarpım İşareti 3">
            <a:extLst>
              <a:ext uri="{FF2B5EF4-FFF2-40B4-BE49-F238E27FC236}">
                <a16:creationId xmlns:a16="http://schemas.microsoft.com/office/drawing/2014/main" id="{E85387B7-BAE8-45CD-8443-0A439929457D}"/>
              </a:ext>
            </a:extLst>
          </p:cNvPr>
          <p:cNvSpPr/>
          <p:nvPr/>
        </p:nvSpPr>
        <p:spPr>
          <a:xfrm>
            <a:off x="-115503" y="1318661"/>
            <a:ext cx="1549667" cy="163629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highlight>
                  <a:srgbClr val="000000"/>
                </a:highlight>
              </a:rPr>
              <a:t>YANLIŞ</a:t>
            </a:r>
          </a:p>
        </p:txBody>
      </p:sp>
      <p:sp>
        <p:nvSpPr>
          <p:cNvPr id="6" name="Artı İşareti 5">
            <a:extLst>
              <a:ext uri="{FF2B5EF4-FFF2-40B4-BE49-F238E27FC236}">
                <a16:creationId xmlns:a16="http://schemas.microsoft.com/office/drawing/2014/main" id="{B5CF2C03-3423-4CCE-B8CA-2613DC3589B4}"/>
              </a:ext>
            </a:extLst>
          </p:cNvPr>
          <p:cNvSpPr/>
          <p:nvPr/>
        </p:nvSpPr>
        <p:spPr>
          <a:xfrm>
            <a:off x="-105878" y="4427204"/>
            <a:ext cx="1636295" cy="1742172"/>
          </a:xfrm>
          <a:prstGeom prst="mathPlu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DOĞRU</a:t>
            </a:r>
          </a:p>
        </p:txBody>
      </p:sp>
      <p:sp>
        <p:nvSpPr>
          <p:cNvPr id="7" name="Metin kutusu 6">
            <a:extLst>
              <a:ext uri="{FF2B5EF4-FFF2-40B4-BE49-F238E27FC236}">
                <a16:creationId xmlns:a16="http://schemas.microsoft.com/office/drawing/2014/main" id="{81B04167-65A8-436C-8B3E-8F851799F23A}"/>
              </a:ext>
            </a:extLst>
          </p:cNvPr>
          <p:cNvSpPr txBox="1"/>
          <p:nvPr/>
        </p:nvSpPr>
        <p:spPr>
          <a:xfrm>
            <a:off x="1819175" y="4745255"/>
            <a:ext cx="6545179" cy="1815882"/>
          </a:xfrm>
          <a:prstGeom prst="rect">
            <a:avLst/>
          </a:prstGeom>
          <a:noFill/>
        </p:spPr>
        <p:txBody>
          <a:bodyPr wrap="square" rtlCol="0">
            <a:spAutoFit/>
          </a:bodyPr>
          <a:lstStyle/>
          <a:p>
            <a:r>
              <a:rPr lang="tr-TR" sz="2800" dirty="0"/>
              <a:t>Başkalarını kızdırmak hiçbir zaman eğlenceli değildir. Siz kızdırılmaktan keyif almıyorsanız başkaları da almıyordur.</a:t>
            </a:r>
          </a:p>
          <a:p>
            <a:endParaRPr lang="tr-TR" sz="2800" dirty="0"/>
          </a:p>
        </p:txBody>
      </p:sp>
    </p:spTree>
    <p:extLst>
      <p:ext uri="{BB962C8B-B14F-4D97-AF65-F5344CB8AC3E}">
        <p14:creationId xmlns:p14="http://schemas.microsoft.com/office/powerpoint/2010/main" val="1277204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31A1398F-00F0-4D2F-BBEE-612342F33F10}"/>
              </a:ext>
            </a:extLst>
          </p:cNvPr>
          <p:cNvSpPr txBox="1"/>
          <p:nvPr/>
        </p:nvSpPr>
        <p:spPr>
          <a:xfrm>
            <a:off x="1828800" y="1876926"/>
            <a:ext cx="6689558" cy="523220"/>
          </a:xfrm>
          <a:prstGeom prst="rect">
            <a:avLst/>
          </a:prstGeom>
          <a:noFill/>
        </p:spPr>
        <p:txBody>
          <a:bodyPr wrap="square" rtlCol="0">
            <a:spAutoFit/>
          </a:bodyPr>
          <a:lstStyle/>
          <a:p>
            <a:r>
              <a:rPr lang="tr-TR" sz="2800" dirty="0"/>
              <a:t>Bazı öğrenciler zorbalığı hak ederler.</a:t>
            </a:r>
          </a:p>
        </p:txBody>
      </p:sp>
      <p:sp>
        <p:nvSpPr>
          <p:cNvPr id="4" name="Çarpım İşareti 3">
            <a:extLst>
              <a:ext uri="{FF2B5EF4-FFF2-40B4-BE49-F238E27FC236}">
                <a16:creationId xmlns:a16="http://schemas.microsoft.com/office/drawing/2014/main" id="{D6F7A124-BD72-4C91-BFA2-6EC98151EA27}"/>
              </a:ext>
            </a:extLst>
          </p:cNvPr>
          <p:cNvSpPr/>
          <p:nvPr/>
        </p:nvSpPr>
        <p:spPr>
          <a:xfrm>
            <a:off x="-115503" y="1318661"/>
            <a:ext cx="1549667" cy="163629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highlight>
                  <a:srgbClr val="000000"/>
                </a:highlight>
              </a:rPr>
              <a:t>YANLIŞ</a:t>
            </a:r>
          </a:p>
        </p:txBody>
      </p:sp>
      <p:sp>
        <p:nvSpPr>
          <p:cNvPr id="6" name="Artı İşareti 5">
            <a:extLst>
              <a:ext uri="{FF2B5EF4-FFF2-40B4-BE49-F238E27FC236}">
                <a16:creationId xmlns:a16="http://schemas.microsoft.com/office/drawing/2014/main" id="{7A8222AD-800C-477B-A7CF-89D1AF3DD681}"/>
              </a:ext>
            </a:extLst>
          </p:cNvPr>
          <p:cNvSpPr/>
          <p:nvPr/>
        </p:nvSpPr>
        <p:spPr>
          <a:xfrm>
            <a:off x="-105878" y="4427204"/>
            <a:ext cx="1636295" cy="1742172"/>
          </a:xfrm>
          <a:prstGeom prst="mathPlu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DOĞRU</a:t>
            </a:r>
          </a:p>
        </p:txBody>
      </p:sp>
      <p:sp>
        <p:nvSpPr>
          <p:cNvPr id="7" name="Metin kutusu 6">
            <a:extLst>
              <a:ext uri="{FF2B5EF4-FFF2-40B4-BE49-F238E27FC236}">
                <a16:creationId xmlns:a16="http://schemas.microsoft.com/office/drawing/2014/main" id="{EEC29901-6820-42B1-8132-2CFAF92E6E1E}"/>
              </a:ext>
            </a:extLst>
          </p:cNvPr>
          <p:cNvSpPr txBox="1"/>
          <p:nvPr/>
        </p:nvSpPr>
        <p:spPr>
          <a:xfrm>
            <a:off x="1674796" y="5159141"/>
            <a:ext cx="9846644" cy="954107"/>
          </a:xfrm>
          <a:prstGeom prst="rect">
            <a:avLst/>
          </a:prstGeom>
          <a:noFill/>
        </p:spPr>
        <p:txBody>
          <a:bodyPr wrap="square" rtlCol="0">
            <a:spAutoFit/>
          </a:bodyPr>
          <a:lstStyle/>
          <a:p>
            <a:r>
              <a:rPr lang="tr-TR" sz="2800" dirty="0"/>
              <a:t>Hiçbir öğrenci ve ya hiçbir birey zorbalığı hak etmez. Herkes özel ve kıymetlidir.</a:t>
            </a:r>
          </a:p>
        </p:txBody>
      </p:sp>
    </p:spTree>
    <p:extLst>
      <p:ext uri="{BB962C8B-B14F-4D97-AF65-F5344CB8AC3E}">
        <p14:creationId xmlns:p14="http://schemas.microsoft.com/office/powerpoint/2010/main" val="403331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4F95DE6-BC61-4DB8-97B8-E32959EA0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8D9C176-456B-4F71-AB87-9D14B8B3D1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cstate="print">
            <a:extLst>
              <a:ext uri="{28A0092B-C50C-407E-A947-70E740481C1C}">
                <a14:useLocalDpi xmlns:a14="http://schemas.microsoft.com/office/drawing/2010/main" val="0"/>
              </a:ext>
            </a:extLst>
          </a:blip>
          <a:srcRect l="46466" t="75007" r="30510"/>
          <a:stretch/>
        </p:blipFill>
        <p:spPr>
          <a:xfrm>
            <a:off x="0" y="138157"/>
            <a:ext cx="1712063" cy="1045389"/>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pic>
        <p:nvPicPr>
          <p:cNvPr id="12" name="Picture 11">
            <a:extLst>
              <a:ext uri="{FF2B5EF4-FFF2-40B4-BE49-F238E27FC236}">
                <a16:creationId xmlns:a16="http://schemas.microsoft.com/office/drawing/2014/main" id="{CFF97C55-868F-4FDD-BD3C-D2F191796F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55183" t="89413" r="18746"/>
          <a:stretch/>
        </p:blipFill>
        <p:spPr>
          <a:xfrm>
            <a:off x="8404564" y="0"/>
            <a:ext cx="2589690" cy="591546"/>
          </a:xfrm>
          <a:prstGeom prst="rect">
            <a:avLst/>
          </a:prstGeom>
        </p:spPr>
      </p:pic>
      <p:pic>
        <p:nvPicPr>
          <p:cNvPr id="14" name="Picture 13">
            <a:extLst>
              <a:ext uri="{FF2B5EF4-FFF2-40B4-BE49-F238E27FC236}">
                <a16:creationId xmlns:a16="http://schemas.microsoft.com/office/drawing/2014/main" id="{69722FB9-EA01-42A6-96B2-185F5CC120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cstate="print">
            <a:extLst>
              <a:ext uri="{28A0092B-C50C-407E-A947-70E740481C1C}">
                <a14:useLocalDpi xmlns:a14="http://schemas.microsoft.com/office/drawing/2010/main" val="0"/>
              </a:ext>
            </a:extLst>
          </a:blip>
          <a:srcRect l="73623" t="43915" r="1" b="10213"/>
          <a:stretch/>
        </p:blipFill>
        <p:spPr>
          <a:xfrm>
            <a:off x="10471066" y="183232"/>
            <a:ext cx="1720934" cy="1683522"/>
          </a:xfrm>
          <a:prstGeom prst="rect">
            <a:avLst/>
          </a:prstGeom>
        </p:spPr>
      </p:pic>
      <p:sp>
        <p:nvSpPr>
          <p:cNvPr id="3" name="İçerik Yer Tutucusu 2">
            <a:extLst>
              <a:ext uri="{FF2B5EF4-FFF2-40B4-BE49-F238E27FC236}">
                <a16:creationId xmlns:a16="http://schemas.microsoft.com/office/drawing/2014/main" id="{6BFF5386-C100-46C3-9B4D-168244AC5A4B}"/>
              </a:ext>
            </a:extLst>
          </p:cNvPr>
          <p:cNvSpPr>
            <a:spLocks noGrp="1"/>
          </p:cNvSpPr>
          <p:nvPr>
            <p:ph idx="1"/>
          </p:nvPr>
        </p:nvSpPr>
        <p:spPr>
          <a:xfrm>
            <a:off x="913773" y="1705510"/>
            <a:ext cx="10080481" cy="4085689"/>
          </a:xfrm>
        </p:spPr>
        <p:txBody>
          <a:bodyPr>
            <a:normAutofit/>
          </a:bodyPr>
          <a:lstStyle/>
          <a:p>
            <a:pPr algn="just"/>
            <a:endParaRPr lang="tr-TR" sz="1800" dirty="0"/>
          </a:p>
          <a:p>
            <a:pPr algn="just"/>
            <a:endParaRPr lang="tr-TR" sz="1800" dirty="0"/>
          </a:p>
          <a:p>
            <a:pPr algn="just"/>
            <a:r>
              <a:rPr lang="tr-TR" sz="1800" dirty="0"/>
              <a:t>Türk Dil Kurumu (2017) sözlüğüne göre zorba kavramı “Gücüne güvenerek hükmü altında bulunanlara söz hakkı ve davranış özgürlüğü tanımayan (kimse), müstebit, mütegallibe, despot, diktatör” ifadeleriyle açıklanmaktadır.</a:t>
            </a:r>
          </a:p>
        </p:txBody>
      </p:sp>
      <p:pic>
        <p:nvPicPr>
          <p:cNvPr id="16" name="Picture 15">
            <a:extLst>
              <a:ext uri="{FF2B5EF4-FFF2-40B4-BE49-F238E27FC236}">
                <a16:creationId xmlns:a16="http://schemas.microsoft.com/office/drawing/2014/main" id="{D2B4E49C-E7B4-4F6A-8B93-646A0E2411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print">
            <a:extLst>
              <a:ext uri="{28A0092B-C50C-407E-A947-70E740481C1C}">
                <a14:useLocalDpi xmlns:a14="http://schemas.microsoft.com/office/drawing/2010/main" val="0"/>
              </a:ext>
            </a:extLst>
          </a:blip>
          <a:srcRect l="91927" t="72411" b="10341"/>
          <a:stretch/>
        </p:blipFill>
        <p:spPr>
          <a:xfrm>
            <a:off x="11494523" y="2664767"/>
            <a:ext cx="635958" cy="764233"/>
          </a:xfrm>
          <a:custGeom>
            <a:avLst/>
            <a:gdLst>
              <a:gd name="connsiteX0" fmla="*/ 0 w 984308"/>
              <a:gd name="connsiteY0" fmla="*/ 0 h 1182847"/>
              <a:gd name="connsiteX1" fmla="*/ 984308 w 984308"/>
              <a:gd name="connsiteY1" fmla="*/ 0 h 1182847"/>
              <a:gd name="connsiteX2" fmla="*/ 984308 w 984308"/>
              <a:gd name="connsiteY2" fmla="*/ 1161661 h 1182847"/>
              <a:gd name="connsiteX3" fmla="*/ 966627 w 984308"/>
              <a:gd name="connsiteY3" fmla="*/ 1165915 h 1182847"/>
              <a:gd name="connsiteX4" fmla="*/ 787132 w 984308"/>
              <a:gd name="connsiteY4" fmla="*/ 1182847 h 1182847"/>
              <a:gd name="connsiteX5" fmla="*/ 48601 w 984308"/>
              <a:gd name="connsiteY5" fmla="*/ 815395 h 1182847"/>
              <a:gd name="connsiteX6" fmla="*/ 0 w 984308"/>
              <a:gd name="connsiteY6" fmla="*/ 731606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4308" h="1182847">
                <a:moveTo>
                  <a:pt x="0" y="0"/>
                </a:moveTo>
                <a:lnTo>
                  <a:pt x="984308" y="0"/>
                </a:lnTo>
                <a:lnTo>
                  <a:pt x="984308" y="1161661"/>
                </a:lnTo>
                <a:lnTo>
                  <a:pt x="966627" y="1165915"/>
                </a:lnTo>
                <a:cubicBezTo>
                  <a:pt x="908648" y="1177017"/>
                  <a:pt x="848618" y="1182847"/>
                  <a:pt x="787132" y="1182847"/>
                </a:cubicBezTo>
                <a:cubicBezTo>
                  <a:pt x="479703" y="1182847"/>
                  <a:pt x="208655" y="1037089"/>
                  <a:pt x="48601" y="815395"/>
                </a:cubicBezTo>
                <a:lnTo>
                  <a:pt x="0" y="731606"/>
                </a:lnTo>
                <a:close/>
              </a:path>
            </a:pathLst>
          </a:custGeom>
        </p:spPr>
      </p:pic>
      <p:pic>
        <p:nvPicPr>
          <p:cNvPr id="18" name="Picture 17">
            <a:extLst>
              <a:ext uri="{FF2B5EF4-FFF2-40B4-BE49-F238E27FC236}">
                <a16:creationId xmlns:a16="http://schemas.microsoft.com/office/drawing/2014/main" id="{46528FBF-1727-4546-8131-BA22ED8B54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65973" t="81531" r="19879"/>
          <a:stretch/>
        </p:blipFill>
        <p:spPr>
          <a:xfrm>
            <a:off x="8887626" y="5982056"/>
            <a:ext cx="1192806" cy="875944"/>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Tree>
    <p:extLst>
      <p:ext uri="{BB962C8B-B14F-4D97-AF65-F5344CB8AC3E}">
        <p14:creationId xmlns:p14="http://schemas.microsoft.com/office/powerpoint/2010/main" val="1193940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7778CE38-B9F9-4D99-BC80-F24CE67EF4AE}"/>
              </a:ext>
            </a:extLst>
          </p:cNvPr>
          <p:cNvSpPr txBox="1"/>
          <p:nvPr/>
        </p:nvSpPr>
        <p:spPr>
          <a:xfrm>
            <a:off x="1915427" y="1530417"/>
            <a:ext cx="7690586" cy="523220"/>
          </a:xfrm>
          <a:prstGeom prst="rect">
            <a:avLst/>
          </a:prstGeom>
          <a:noFill/>
        </p:spPr>
        <p:txBody>
          <a:bodyPr wrap="square" rtlCol="0">
            <a:spAutoFit/>
          </a:bodyPr>
          <a:lstStyle/>
          <a:p>
            <a:r>
              <a:rPr lang="tr-TR" sz="2800" dirty="0"/>
              <a:t>Zorbalıktan şikayet eden öğrenciler ana kuzusudur.</a:t>
            </a:r>
          </a:p>
        </p:txBody>
      </p:sp>
      <p:sp>
        <p:nvSpPr>
          <p:cNvPr id="4" name="Çarpım İşareti 3">
            <a:extLst>
              <a:ext uri="{FF2B5EF4-FFF2-40B4-BE49-F238E27FC236}">
                <a16:creationId xmlns:a16="http://schemas.microsoft.com/office/drawing/2014/main" id="{24D68D5C-BEB4-4C18-B261-F5D771E6BA8D}"/>
              </a:ext>
            </a:extLst>
          </p:cNvPr>
          <p:cNvSpPr/>
          <p:nvPr/>
        </p:nvSpPr>
        <p:spPr>
          <a:xfrm>
            <a:off x="-115503" y="1318661"/>
            <a:ext cx="1549667" cy="163629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highlight>
                  <a:srgbClr val="000000"/>
                </a:highlight>
              </a:rPr>
              <a:t>YANLIŞ</a:t>
            </a:r>
          </a:p>
        </p:txBody>
      </p:sp>
      <p:sp>
        <p:nvSpPr>
          <p:cNvPr id="6" name="Artı İşareti 5">
            <a:extLst>
              <a:ext uri="{FF2B5EF4-FFF2-40B4-BE49-F238E27FC236}">
                <a16:creationId xmlns:a16="http://schemas.microsoft.com/office/drawing/2014/main" id="{461E1061-F386-4401-963B-D329004479B9}"/>
              </a:ext>
            </a:extLst>
          </p:cNvPr>
          <p:cNvSpPr/>
          <p:nvPr/>
        </p:nvSpPr>
        <p:spPr>
          <a:xfrm>
            <a:off x="-105878" y="4427204"/>
            <a:ext cx="1636295" cy="1742172"/>
          </a:xfrm>
          <a:prstGeom prst="mathPlu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DOĞRU</a:t>
            </a:r>
          </a:p>
        </p:txBody>
      </p:sp>
      <p:sp>
        <p:nvSpPr>
          <p:cNvPr id="7" name="Metin kutusu 6">
            <a:extLst>
              <a:ext uri="{FF2B5EF4-FFF2-40B4-BE49-F238E27FC236}">
                <a16:creationId xmlns:a16="http://schemas.microsoft.com/office/drawing/2014/main" id="{DF0B0E7F-C998-4D89-8CC2-22844D441457}"/>
              </a:ext>
            </a:extLst>
          </p:cNvPr>
          <p:cNvSpPr txBox="1"/>
          <p:nvPr/>
        </p:nvSpPr>
        <p:spPr>
          <a:xfrm>
            <a:off x="2290813" y="5024387"/>
            <a:ext cx="8277726" cy="954107"/>
          </a:xfrm>
          <a:prstGeom prst="rect">
            <a:avLst/>
          </a:prstGeom>
          <a:noFill/>
        </p:spPr>
        <p:txBody>
          <a:bodyPr wrap="square" rtlCol="0">
            <a:spAutoFit/>
          </a:bodyPr>
          <a:lstStyle/>
          <a:p>
            <a:r>
              <a:rPr lang="tr-TR" sz="2800" dirty="0"/>
              <a:t>Zorbalıktan şikayet eden öğrenci kendisini koruyan ve savunan öğrencidir. </a:t>
            </a:r>
          </a:p>
        </p:txBody>
      </p:sp>
      <p:sp>
        <p:nvSpPr>
          <p:cNvPr id="8" name="Ok: Aşağı 7">
            <a:extLst>
              <a:ext uri="{FF2B5EF4-FFF2-40B4-BE49-F238E27FC236}">
                <a16:creationId xmlns:a16="http://schemas.microsoft.com/office/drawing/2014/main" id="{99200D5C-9AA7-4A8B-AFCE-33C0FDE613F1}"/>
              </a:ext>
            </a:extLst>
          </p:cNvPr>
          <p:cNvSpPr/>
          <p:nvPr/>
        </p:nvSpPr>
        <p:spPr>
          <a:xfrm>
            <a:off x="4995512" y="2053636"/>
            <a:ext cx="1029903" cy="11034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id="{06CDF961-D5BC-41A2-88D3-1948C7B1D82B}"/>
              </a:ext>
            </a:extLst>
          </p:cNvPr>
          <p:cNvSpPr txBox="1"/>
          <p:nvPr/>
        </p:nvSpPr>
        <p:spPr>
          <a:xfrm>
            <a:off x="2290813" y="3157086"/>
            <a:ext cx="7610374" cy="954107"/>
          </a:xfrm>
          <a:prstGeom prst="rect">
            <a:avLst/>
          </a:prstGeom>
          <a:noFill/>
        </p:spPr>
        <p:txBody>
          <a:bodyPr wrap="square" rtlCol="0">
            <a:spAutoFit/>
          </a:bodyPr>
          <a:lstStyle/>
          <a:p>
            <a:r>
              <a:rPr lang="tr-TR" sz="2800" dirty="0"/>
              <a:t>BU ZORBALARIN ZORBALIĞA DEVAM ETMEK İÇİN SÖYLEDİĞİ BİR CÜMLEDİR.</a:t>
            </a:r>
          </a:p>
        </p:txBody>
      </p:sp>
    </p:spTree>
    <p:extLst>
      <p:ext uri="{BB962C8B-B14F-4D97-AF65-F5344CB8AC3E}">
        <p14:creationId xmlns:p14="http://schemas.microsoft.com/office/powerpoint/2010/main" val="781925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A4C5D193-8FC2-40C9-8FA3-8820573ACA0B}"/>
              </a:ext>
            </a:extLst>
          </p:cNvPr>
          <p:cNvSpPr txBox="1"/>
          <p:nvPr/>
        </p:nvSpPr>
        <p:spPr>
          <a:xfrm>
            <a:off x="1174282" y="1848051"/>
            <a:ext cx="9240253" cy="523220"/>
          </a:xfrm>
          <a:prstGeom prst="rect">
            <a:avLst/>
          </a:prstGeom>
          <a:noFill/>
        </p:spPr>
        <p:txBody>
          <a:bodyPr wrap="square" rtlCol="0">
            <a:spAutoFit/>
          </a:bodyPr>
          <a:lstStyle/>
          <a:p>
            <a:r>
              <a:rPr lang="tr-TR" sz="2800" dirty="0"/>
              <a:t>Zorbalık yapanları görmezlikten gelirseniz sizi bırakırlar.</a:t>
            </a:r>
          </a:p>
        </p:txBody>
      </p:sp>
      <p:sp>
        <p:nvSpPr>
          <p:cNvPr id="4" name="Çarpım İşareti 3">
            <a:extLst>
              <a:ext uri="{FF2B5EF4-FFF2-40B4-BE49-F238E27FC236}">
                <a16:creationId xmlns:a16="http://schemas.microsoft.com/office/drawing/2014/main" id="{1D647C43-5FD1-443A-97D8-B18C6DCA8285}"/>
              </a:ext>
            </a:extLst>
          </p:cNvPr>
          <p:cNvSpPr/>
          <p:nvPr/>
        </p:nvSpPr>
        <p:spPr>
          <a:xfrm>
            <a:off x="-115503" y="1318661"/>
            <a:ext cx="1549667" cy="163629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highlight>
                  <a:srgbClr val="000000"/>
                </a:highlight>
              </a:rPr>
              <a:t>YANLIŞ</a:t>
            </a:r>
          </a:p>
        </p:txBody>
      </p:sp>
      <p:sp>
        <p:nvSpPr>
          <p:cNvPr id="6" name="Artı İşareti 5">
            <a:extLst>
              <a:ext uri="{FF2B5EF4-FFF2-40B4-BE49-F238E27FC236}">
                <a16:creationId xmlns:a16="http://schemas.microsoft.com/office/drawing/2014/main" id="{4A2248B3-B393-4ABE-B896-E4DE577E5B7F}"/>
              </a:ext>
            </a:extLst>
          </p:cNvPr>
          <p:cNvSpPr/>
          <p:nvPr/>
        </p:nvSpPr>
        <p:spPr>
          <a:xfrm>
            <a:off x="-105878" y="4427204"/>
            <a:ext cx="1636295" cy="1742172"/>
          </a:xfrm>
          <a:prstGeom prst="mathPlu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DOĞRU</a:t>
            </a:r>
          </a:p>
        </p:txBody>
      </p:sp>
      <p:sp>
        <p:nvSpPr>
          <p:cNvPr id="7" name="Metin kutusu 6">
            <a:extLst>
              <a:ext uri="{FF2B5EF4-FFF2-40B4-BE49-F238E27FC236}">
                <a16:creationId xmlns:a16="http://schemas.microsoft.com/office/drawing/2014/main" id="{F23F74C4-9612-4F27-9648-F77DA0605EB7}"/>
              </a:ext>
            </a:extLst>
          </p:cNvPr>
          <p:cNvSpPr txBox="1"/>
          <p:nvPr/>
        </p:nvSpPr>
        <p:spPr>
          <a:xfrm>
            <a:off x="1530417" y="4947385"/>
            <a:ext cx="8758989" cy="1384995"/>
          </a:xfrm>
          <a:prstGeom prst="rect">
            <a:avLst/>
          </a:prstGeom>
          <a:noFill/>
        </p:spPr>
        <p:txBody>
          <a:bodyPr wrap="square" rtlCol="0">
            <a:spAutoFit/>
          </a:bodyPr>
          <a:lstStyle/>
          <a:p>
            <a:r>
              <a:rPr lang="tr-TR" sz="2800" dirty="0"/>
              <a:t>Zorbalar görmezden gelindikçe zorbalıklarını yapmaya devam ederler. Ve görmezden gelirseniz bir gün size de zorbalık yapacaklardır.</a:t>
            </a:r>
          </a:p>
        </p:txBody>
      </p:sp>
    </p:spTree>
    <p:extLst>
      <p:ext uri="{BB962C8B-B14F-4D97-AF65-F5344CB8AC3E}">
        <p14:creationId xmlns:p14="http://schemas.microsoft.com/office/powerpoint/2010/main" val="1871547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E89165C-ECF9-4FAC-BA8D-9EC3AD30CB26}"/>
              </a:ext>
            </a:extLst>
          </p:cNvPr>
          <p:cNvSpPr txBox="1"/>
          <p:nvPr/>
        </p:nvSpPr>
        <p:spPr>
          <a:xfrm>
            <a:off x="1809549" y="1659754"/>
            <a:ext cx="9442383" cy="523220"/>
          </a:xfrm>
          <a:prstGeom prst="rect">
            <a:avLst/>
          </a:prstGeom>
          <a:noFill/>
        </p:spPr>
        <p:txBody>
          <a:bodyPr wrap="square" rtlCol="0">
            <a:spAutoFit/>
          </a:bodyPr>
          <a:lstStyle/>
          <a:p>
            <a:r>
              <a:rPr lang="tr-TR" sz="2800" dirty="0"/>
              <a:t>Zorbalık yapıldığında bunu yetişkinlere anlatmak ispiyonculuktur.</a:t>
            </a:r>
          </a:p>
        </p:txBody>
      </p:sp>
      <p:sp>
        <p:nvSpPr>
          <p:cNvPr id="4" name="Çarpım İşareti 3">
            <a:extLst>
              <a:ext uri="{FF2B5EF4-FFF2-40B4-BE49-F238E27FC236}">
                <a16:creationId xmlns:a16="http://schemas.microsoft.com/office/drawing/2014/main" id="{1AEFCF34-A091-41C6-86BA-367BF40A95CA}"/>
              </a:ext>
            </a:extLst>
          </p:cNvPr>
          <p:cNvSpPr/>
          <p:nvPr/>
        </p:nvSpPr>
        <p:spPr>
          <a:xfrm>
            <a:off x="-115503" y="1318661"/>
            <a:ext cx="1549667" cy="163629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highlight>
                  <a:srgbClr val="000000"/>
                </a:highlight>
              </a:rPr>
              <a:t>YANLIŞ</a:t>
            </a:r>
          </a:p>
        </p:txBody>
      </p:sp>
      <p:sp>
        <p:nvSpPr>
          <p:cNvPr id="6" name="Artı İşareti 5">
            <a:extLst>
              <a:ext uri="{FF2B5EF4-FFF2-40B4-BE49-F238E27FC236}">
                <a16:creationId xmlns:a16="http://schemas.microsoft.com/office/drawing/2014/main" id="{E1C4238A-4D77-4C43-9E65-9C24DF4001F4}"/>
              </a:ext>
            </a:extLst>
          </p:cNvPr>
          <p:cNvSpPr/>
          <p:nvPr/>
        </p:nvSpPr>
        <p:spPr>
          <a:xfrm>
            <a:off x="-105878" y="4427204"/>
            <a:ext cx="1636295" cy="1742172"/>
          </a:xfrm>
          <a:prstGeom prst="mathPlu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DOĞRU</a:t>
            </a:r>
          </a:p>
        </p:txBody>
      </p:sp>
      <p:sp>
        <p:nvSpPr>
          <p:cNvPr id="7" name="Metin kutusu 6">
            <a:extLst>
              <a:ext uri="{FF2B5EF4-FFF2-40B4-BE49-F238E27FC236}">
                <a16:creationId xmlns:a16="http://schemas.microsoft.com/office/drawing/2014/main" id="{2D0A0FD8-AC35-4CB6-A46B-610685B2DADF}"/>
              </a:ext>
            </a:extLst>
          </p:cNvPr>
          <p:cNvSpPr txBox="1"/>
          <p:nvPr/>
        </p:nvSpPr>
        <p:spPr>
          <a:xfrm>
            <a:off x="1809549" y="5024387"/>
            <a:ext cx="9519386" cy="1384995"/>
          </a:xfrm>
          <a:prstGeom prst="rect">
            <a:avLst/>
          </a:prstGeom>
          <a:noFill/>
        </p:spPr>
        <p:txBody>
          <a:bodyPr wrap="square" rtlCol="0">
            <a:spAutoFit/>
          </a:bodyPr>
          <a:lstStyle/>
          <a:p>
            <a:r>
              <a:rPr lang="tr-TR" sz="2800" dirty="0"/>
              <a:t>Zorbalık yetişkinlerin durdurmaya yardımcı olacağı bir durumdur ve gücümüz durdurmaya yetmeyebilir böyle durumlarda bunu bir yetişkin ile paylaşmak gerekmektedir.</a:t>
            </a:r>
          </a:p>
        </p:txBody>
      </p:sp>
      <p:sp>
        <p:nvSpPr>
          <p:cNvPr id="8" name="Ok: Aşağı 7">
            <a:extLst>
              <a:ext uri="{FF2B5EF4-FFF2-40B4-BE49-F238E27FC236}">
                <a16:creationId xmlns:a16="http://schemas.microsoft.com/office/drawing/2014/main" id="{9FA6C2FC-D219-4796-87A5-6B0E841C7975}"/>
              </a:ext>
            </a:extLst>
          </p:cNvPr>
          <p:cNvSpPr/>
          <p:nvPr/>
        </p:nvSpPr>
        <p:spPr>
          <a:xfrm>
            <a:off x="5409398" y="2367815"/>
            <a:ext cx="991402" cy="9625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id="{F28BAD05-9A96-4BD2-923A-C62C8CC69ED3}"/>
              </a:ext>
            </a:extLst>
          </p:cNvPr>
          <p:cNvSpPr txBox="1"/>
          <p:nvPr/>
        </p:nvSpPr>
        <p:spPr>
          <a:xfrm>
            <a:off x="1068404" y="3515182"/>
            <a:ext cx="10578163" cy="954107"/>
          </a:xfrm>
          <a:prstGeom prst="rect">
            <a:avLst/>
          </a:prstGeom>
          <a:noFill/>
        </p:spPr>
        <p:txBody>
          <a:bodyPr wrap="square" rtlCol="0">
            <a:spAutoFit/>
          </a:bodyPr>
          <a:lstStyle/>
          <a:p>
            <a:r>
              <a:rPr lang="tr-TR" sz="2800" dirty="0"/>
              <a:t>ZORBALAR ZORBALIĞIN YETİŞKİNLERE ANLATILMASINDAN KORKARLAR. BU SEBEPLE BÖYLE CÜMLELER KULLANABİLİRLER</a:t>
            </a:r>
          </a:p>
        </p:txBody>
      </p:sp>
    </p:spTree>
    <p:extLst>
      <p:ext uri="{BB962C8B-B14F-4D97-AF65-F5344CB8AC3E}">
        <p14:creationId xmlns:p14="http://schemas.microsoft.com/office/powerpoint/2010/main" val="866749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4C378655-BD32-4BD0-AC45-162082CC72C9}"/>
              </a:ext>
            </a:extLst>
          </p:cNvPr>
          <p:cNvSpPr txBox="1"/>
          <p:nvPr/>
        </p:nvSpPr>
        <p:spPr>
          <a:xfrm>
            <a:off x="1703672" y="1453415"/>
            <a:ext cx="8258475" cy="954107"/>
          </a:xfrm>
          <a:prstGeom prst="rect">
            <a:avLst/>
          </a:prstGeom>
          <a:noFill/>
        </p:spPr>
        <p:txBody>
          <a:bodyPr wrap="square" rtlCol="0">
            <a:spAutoFit/>
          </a:bodyPr>
          <a:lstStyle/>
          <a:p>
            <a:r>
              <a:rPr lang="tr-TR" sz="2800" dirty="0"/>
              <a:t>Bir zorbayla baş etmenin en iyi yolu onunla kavga etmek ve intikam almaktır.</a:t>
            </a:r>
          </a:p>
        </p:txBody>
      </p:sp>
      <p:sp>
        <p:nvSpPr>
          <p:cNvPr id="4" name="Çarpım İşareti 3">
            <a:extLst>
              <a:ext uri="{FF2B5EF4-FFF2-40B4-BE49-F238E27FC236}">
                <a16:creationId xmlns:a16="http://schemas.microsoft.com/office/drawing/2014/main" id="{1434A17F-0B46-421E-9D5F-D99CB11B46B1}"/>
              </a:ext>
            </a:extLst>
          </p:cNvPr>
          <p:cNvSpPr/>
          <p:nvPr/>
        </p:nvSpPr>
        <p:spPr>
          <a:xfrm>
            <a:off x="-115503" y="1318661"/>
            <a:ext cx="1549667" cy="163629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highlight>
                  <a:srgbClr val="000000"/>
                </a:highlight>
              </a:rPr>
              <a:t>YANLIŞ</a:t>
            </a:r>
          </a:p>
        </p:txBody>
      </p:sp>
      <p:sp>
        <p:nvSpPr>
          <p:cNvPr id="6" name="Artı İşareti 5">
            <a:extLst>
              <a:ext uri="{FF2B5EF4-FFF2-40B4-BE49-F238E27FC236}">
                <a16:creationId xmlns:a16="http://schemas.microsoft.com/office/drawing/2014/main" id="{AF462951-1CE8-4E16-AC22-408AC4DE56BB}"/>
              </a:ext>
            </a:extLst>
          </p:cNvPr>
          <p:cNvSpPr/>
          <p:nvPr/>
        </p:nvSpPr>
        <p:spPr>
          <a:xfrm>
            <a:off x="-105878" y="4427204"/>
            <a:ext cx="1636295" cy="1742172"/>
          </a:xfrm>
          <a:prstGeom prst="mathPlu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DOĞRU</a:t>
            </a:r>
          </a:p>
        </p:txBody>
      </p:sp>
      <p:sp>
        <p:nvSpPr>
          <p:cNvPr id="7" name="Metin kutusu 6">
            <a:extLst>
              <a:ext uri="{FF2B5EF4-FFF2-40B4-BE49-F238E27FC236}">
                <a16:creationId xmlns:a16="http://schemas.microsoft.com/office/drawing/2014/main" id="{01BCCD94-97FB-47C2-BD16-4D22F8DB8D1E}"/>
              </a:ext>
            </a:extLst>
          </p:cNvPr>
          <p:cNvSpPr txBox="1"/>
          <p:nvPr/>
        </p:nvSpPr>
        <p:spPr>
          <a:xfrm>
            <a:off x="1530417" y="4235117"/>
            <a:ext cx="9432758" cy="2246769"/>
          </a:xfrm>
          <a:prstGeom prst="rect">
            <a:avLst/>
          </a:prstGeom>
          <a:noFill/>
        </p:spPr>
        <p:txBody>
          <a:bodyPr wrap="square" rtlCol="0">
            <a:spAutoFit/>
          </a:bodyPr>
          <a:lstStyle/>
          <a:p>
            <a:r>
              <a:rPr lang="tr-TR" sz="2800" dirty="0"/>
              <a:t>Zorbalar kendi güçlerinin yetmeyeceği kişilere saldırmazlar bu sebepten ötürü zorbalarla kavga etmek doğru bir çözüm yolu değildir. Doğru çözüm yolları zorbanın zorbalığın karşısında beraber durmak ve ya bunu bize çözüm bulabilecek bir yetişkine anlatmaktır.</a:t>
            </a:r>
          </a:p>
        </p:txBody>
      </p:sp>
    </p:spTree>
    <p:extLst>
      <p:ext uri="{BB962C8B-B14F-4D97-AF65-F5344CB8AC3E}">
        <p14:creationId xmlns:p14="http://schemas.microsoft.com/office/powerpoint/2010/main" val="903552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B50472E7-4C2B-DDB4-9AA1-29A4BE99B3C3}"/>
              </a:ext>
            </a:extLst>
          </p:cNvPr>
          <p:cNvSpPr txBox="1"/>
          <p:nvPr/>
        </p:nvSpPr>
        <p:spPr>
          <a:xfrm>
            <a:off x="142973" y="1293212"/>
            <a:ext cx="11906054" cy="4893647"/>
          </a:xfrm>
          <a:prstGeom prst="rect">
            <a:avLst/>
          </a:prstGeom>
          <a:noFill/>
        </p:spPr>
        <p:txBody>
          <a:bodyPr wrap="square">
            <a:spAutoFit/>
          </a:bodyPr>
          <a:lstStyle/>
          <a:p>
            <a:pPr algn="ctr"/>
            <a:r>
              <a:rPr lang="tr-TR" sz="2400" dirty="0"/>
              <a:t>*   Nazlı, Aslı ve Özlem ortaokul 6. sınıf öğrencisidir. Nazlı ve Aslı teneffüste saklambaç</a:t>
            </a:r>
          </a:p>
          <a:p>
            <a:pPr algn="ctr"/>
            <a:r>
              <a:rPr lang="tr-TR" sz="2400" dirty="0"/>
              <a:t>oynamaktadır. Özlem de her seferinde oyuna katılmak ister ama biraz kilolu olduğu için</a:t>
            </a:r>
          </a:p>
          <a:p>
            <a:pPr algn="ctr"/>
            <a:r>
              <a:rPr lang="tr-TR" sz="2400" dirty="0"/>
              <a:t>onu oyuna almazlar ve ‘</a:t>
            </a:r>
            <a:r>
              <a:rPr lang="tr-TR" sz="2400" dirty="0" err="1"/>
              <a:t>dombili</a:t>
            </a:r>
            <a:r>
              <a:rPr lang="tr-TR" sz="2400" dirty="0"/>
              <a:t>, sen kenarda otur’ diye dalga geçerler. Özlem dönem</a:t>
            </a:r>
          </a:p>
          <a:p>
            <a:pPr algn="ctr"/>
            <a:r>
              <a:rPr lang="tr-TR" sz="2400" dirty="0"/>
              <a:t>başından beri bütün teneffüslerde üzgün bir şekilde yalnız başına oturmaktadır. Nazlı ve</a:t>
            </a:r>
          </a:p>
          <a:p>
            <a:pPr algn="ctr"/>
            <a:r>
              <a:rPr lang="tr-TR" sz="2400" dirty="0"/>
              <a:t>Aslı, Pazartesi günü yemekhanede Özlem’in tepsisinden tatlısını alıp ‘</a:t>
            </a:r>
            <a:r>
              <a:rPr lang="tr-TR" sz="2400" dirty="0" err="1"/>
              <a:t>dombili</a:t>
            </a:r>
            <a:r>
              <a:rPr lang="tr-TR" sz="2400" dirty="0"/>
              <a:t>, buna</a:t>
            </a:r>
          </a:p>
          <a:p>
            <a:pPr algn="ctr"/>
            <a:r>
              <a:rPr lang="tr-TR" sz="2400" dirty="0"/>
              <a:t>ihtiyacın mı var?’ diye gülerler. Özlem üzülerek yemekhaneden çıkar.</a:t>
            </a:r>
          </a:p>
          <a:p>
            <a:pPr algn="ctr"/>
            <a:endParaRPr lang="tr-TR" sz="2400" dirty="0"/>
          </a:p>
          <a:p>
            <a:pPr algn="ctr"/>
            <a:r>
              <a:rPr lang="tr-TR" sz="2400" dirty="0"/>
              <a:t>• Ali ve Hakan ortaokul 6. sınıf öğrencisidir. Aynı sınıfta olan Ali ve Hakan her sabah okula</a:t>
            </a:r>
          </a:p>
          <a:p>
            <a:pPr algn="ctr"/>
            <a:r>
              <a:rPr lang="tr-TR" sz="2400" dirty="0"/>
              <a:t>beraber yürüyerek gelmektedir. Pazartesi günü ilk teneffüste beraber futbol oynarlarken</a:t>
            </a:r>
          </a:p>
          <a:p>
            <a:pPr algn="ctr"/>
            <a:r>
              <a:rPr lang="tr-TR" sz="2400" dirty="0"/>
              <a:t>Ali topa öyle bir hızlı vurur ki, top Hakan’ın yüzüne çarpar. Hakan bir anda çok sinirlenir ve</a:t>
            </a:r>
          </a:p>
          <a:p>
            <a:pPr algn="ctr"/>
            <a:r>
              <a:rPr lang="tr-TR" sz="2400" dirty="0"/>
              <a:t>Ali’ye bağırmaya başlar. Ali de ona bağırır ve yumruklaşmaya başlarlar. Arkadaşları araya</a:t>
            </a:r>
          </a:p>
          <a:p>
            <a:pPr algn="ctr"/>
            <a:r>
              <a:rPr lang="tr-TR" sz="2400" dirty="0"/>
              <a:t>girerek onları ayırır. Bütün gün birbirleri ile konuşmazlar ancak okul çıkışında eve beraber</a:t>
            </a:r>
          </a:p>
          <a:p>
            <a:pPr algn="ctr"/>
            <a:r>
              <a:rPr lang="tr-TR" sz="2400" dirty="0"/>
              <a:t>yürürken bugün yaşanan olay üzerinde konuşurlar. </a:t>
            </a:r>
          </a:p>
        </p:txBody>
      </p:sp>
    </p:spTree>
    <p:extLst>
      <p:ext uri="{BB962C8B-B14F-4D97-AF65-F5344CB8AC3E}">
        <p14:creationId xmlns:p14="http://schemas.microsoft.com/office/powerpoint/2010/main" val="3287890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64E77D9-92D2-412B-8EA3-B3D6849D7ABA}"/>
              </a:ext>
            </a:extLst>
          </p:cNvPr>
          <p:cNvSpPr txBox="1"/>
          <p:nvPr/>
        </p:nvSpPr>
        <p:spPr>
          <a:xfrm>
            <a:off x="3051208" y="2377440"/>
            <a:ext cx="6314172" cy="1077218"/>
          </a:xfrm>
          <a:prstGeom prst="rect">
            <a:avLst/>
          </a:prstGeom>
          <a:noFill/>
        </p:spPr>
        <p:txBody>
          <a:bodyPr wrap="square" rtlCol="0">
            <a:spAutoFit/>
          </a:bodyPr>
          <a:lstStyle/>
          <a:p>
            <a:r>
              <a:rPr lang="tr-TR" sz="3200" dirty="0"/>
              <a:t>HAZIRLAYANLARA VE DİNLEYENLERE             TEŞEKKÜR EDERİZ</a:t>
            </a:r>
          </a:p>
        </p:txBody>
      </p:sp>
      <p:sp>
        <p:nvSpPr>
          <p:cNvPr id="7" name="Gülen Yüz 6">
            <a:extLst>
              <a:ext uri="{FF2B5EF4-FFF2-40B4-BE49-F238E27FC236}">
                <a16:creationId xmlns:a16="http://schemas.microsoft.com/office/drawing/2014/main" id="{D2870AC6-DC6C-414A-959F-4951F0228509}"/>
              </a:ext>
            </a:extLst>
          </p:cNvPr>
          <p:cNvSpPr/>
          <p:nvPr/>
        </p:nvSpPr>
        <p:spPr>
          <a:xfrm>
            <a:off x="5250580" y="642909"/>
            <a:ext cx="1559293" cy="1520792"/>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id="{253299CF-94A0-44D9-A973-63CFF4CDD5EF}"/>
              </a:ext>
            </a:extLst>
          </p:cNvPr>
          <p:cNvSpPr txBox="1"/>
          <p:nvPr/>
        </p:nvSpPr>
        <p:spPr>
          <a:xfrm>
            <a:off x="2550695" y="4254366"/>
            <a:ext cx="6959065" cy="954107"/>
          </a:xfrm>
          <a:prstGeom prst="rect">
            <a:avLst/>
          </a:prstGeom>
          <a:noFill/>
        </p:spPr>
        <p:txBody>
          <a:bodyPr wrap="square" rtlCol="0">
            <a:spAutoFit/>
          </a:bodyPr>
          <a:lstStyle/>
          <a:p>
            <a:pPr algn="ctr"/>
            <a:r>
              <a:rPr lang="tr-TR" sz="3200" dirty="0"/>
              <a:t>YÜCEL BALLIK ORTAOKULU</a:t>
            </a:r>
          </a:p>
          <a:p>
            <a:pPr algn="ctr"/>
            <a:endParaRPr lang="tr-TR" sz="2400" dirty="0"/>
          </a:p>
        </p:txBody>
      </p:sp>
    </p:spTree>
    <p:extLst>
      <p:ext uri="{BB962C8B-B14F-4D97-AF65-F5344CB8AC3E}">
        <p14:creationId xmlns:p14="http://schemas.microsoft.com/office/powerpoint/2010/main" val="2278496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www.martidergisi.com/wp-content/uploads/2012/01/akranzorbaligi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4841" y="1360915"/>
            <a:ext cx="1938927" cy="28784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Dikdörtgen: Eğimli 2">
            <a:extLst>
              <a:ext uri="{FF2B5EF4-FFF2-40B4-BE49-F238E27FC236}">
                <a16:creationId xmlns:a16="http://schemas.microsoft.com/office/drawing/2014/main" id="{18E02FF0-AC9E-4C2A-87B3-8BDCBFBBB542}"/>
              </a:ext>
            </a:extLst>
          </p:cNvPr>
          <p:cNvSpPr/>
          <p:nvPr/>
        </p:nvSpPr>
        <p:spPr>
          <a:xfrm>
            <a:off x="2630184" y="318499"/>
            <a:ext cx="7048072" cy="1042416"/>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AKRAN ZORBALIĞI</a:t>
            </a:r>
          </a:p>
        </p:txBody>
      </p:sp>
      <p:pic>
        <p:nvPicPr>
          <p:cNvPr id="7" name="Resim 6" descr="çizim içeren bir resim&#10;&#10;Açıklama otomatik olarak oluşturuldu">
            <a:extLst>
              <a:ext uri="{FF2B5EF4-FFF2-40B4-BE49-F238E27FC236}">
                <a16:creationId xmlns:a16="http://schemas.microsoft.com/office/drawing/2014/main" id="{42B1ECDA-ED19-42B2-8A74-B8342FD639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1822" y="1875348"/>
            <a:ext cx="4572000" cy="3429000"/>
          </a:xfrm>
          <a:prstGeom prst="rect">
            <a:avLst/>
          </a:prstGeom>
        </p:spPr>
      </p:pic>
      <p:pic>
        <p:nvPicPr>
          <p:cNvPr id="11" name="Resim 10" descr="çizim içeren bir resim&#10;&#10;Açıklama otomatik olarak oluşturuldu">
            <a:extLst>
              <a:ext uri="{FF2B5EF4-FFF2-40B4-BE49-F238E27FC236}">
                <a16:creationId xmlns:a16="http://schemas.microsoft.com/office/drawing/2014/main" id="{ECA3AB32-CC72-4CC4-A4B7-310D65B045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363" y="1457976"/>
            <a:ext cx="3736126" cy="2046855"/>
          </a:xfrm>
          <a:prstGeom prst="rect">
            <a:avLst/>
          </a:prstGeom>
        </p:spPr>
      </p:pic>
      <p:pic>
        <p:nvPicPr>
          <p:cNvPr id="15" name="Resim 14" descr="çizim içeren bir resim&#10;&#10;Açıklama otomatik olarak oluşturuldu">
            <a:extLst>
              <a:ext uri="{FF2B5EF4-FFF2-40B4-BE49-F238E27FC236}">
                <a16:creationId xmlns:a16="http://schemas.microsoft.com/office/drawing/2014/main" id="{82ED2642-89F8-4906-848E-8C86F3CA8F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749" y="4971607"/>
            <a:ext cx="4265594" cy="1567894"/>
          </a:xfrm>
          <a:prstGeom prst="rect">
            <a:avLst/>
          </a:prstGeom>
        </p:spPr>
      </p:pic>
      <p:pic>
        <p:nvPicPr>
          <p:cNvPr id="17" name="Resim 16" descr="çizim içeren bir resim&#10;&#10;Açıklama otomatik olarak oluşturuldu">
            <a:extLst>
              <a:ext uri="{FF2B5EF4-FFF2-40B4-BE49-F238E27FC236}">
                <a16:creationId xmlns:a16="http://schemas.microsoft.com/office/drawing/2014/main" id="{200ACCB0-0170-403F-B0D1-AA476A377F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9708" y="4239702"/>
            <a:ext cx="3877095" cy="2618298"/>
          </a:xfrm>
          <a:prstGeom prst="rect">
            <a:avLst/>
          </a:prstGeom>
        </p:spPr>
      </p:pic>
    </p:spTree>
    <p:extLst>
      <p:ext uri="{BB962C8B-B14F-4D97-AF65-F5344CB8AC3E}">
        <p14:creationId xmlns:p14="http://schemas.microsoft.com/office/powerpoint/2010/main" val="2844884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kaanalgul.files.wordpress.com/2011/10/sanal-zorbalik-felaketleri-1318158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302" y="1685498"/>
            <a:ext cx="5030973" cy="39100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Metin kutusu 1">
            <a:extLst>
              <a:ext uri="{FF2B5EF4-FFF2-40B4-BE49-F238E27FC236}">
                <a16:creationId xmlns:a16="http://schemas.microsoft.com/office/drawing/2014/main" id="{E21107E1-F746-4A28-8F46-C0244F261A66}"/>
              </a:ext>
            </a:extLst>
          </p:cNvPr>
          <p:cNvSpPr txBox="1"/>
          <p:nvPr/>
        </p:nvSpPr>
        <p:spPr>
          <a:xfrm>
            <a:off x="6568727" y="4109663"/>
            <a:ext cx="5030973" cy="1200329"/>
          </a:xfrm>
          <a:prstGeom prst="rect">
            <a:avLst/>
          </a:prstGeom>
          <a:noFill/>
        </p:spPr>
        <p:txBody>
          <a:bodyPr wrap="square" rtlCol="0">
            <a:spAutoFit/>
          </a:bodyPr>
          <a:lstStyle/>
          <a:p>
            <a:r>
              <a:rPr lang="tr-TR" dirty="0"/>
              <a:t>Zorba ise elde bulundurduğu güç ile diğer insanlara baskı uygulayan kimse olarak tanımlanabilir. Bu sebeple zorbalık, bir bireyin diğer birey üzerinde baskı kurduğu olarak açıklanabilir.</a:t>
            </a:r>
          </a:p>
        </p:txBody>
      </p:sp>
      <p:sp>
        <p:nvSpPr>
          <p:cNvPr id="11" name="İçerik Yer Tutucusu 10">
            <a:extLst>
              <a:ext uri="{FF2B5EF4-FFF2-40B4-BE49-F238E27FC236}">
                <a16:creationId xmlns:a16="http://schemas.microsoft.com/office/drawing/2014/main" id="{109729E9-FFCB-48AF-98F4-C62058747EE8}"/>
              </a:ext>
            </a:extLst>
          </p:cNvPr>
          <p:cNvSpPr>
            <a:spLocks noGrp="1"/>
          </p:cNvSpPr>
          <p:nvPr>
            <p:ph idx="1"/>
          </p:nvPr>
        </p:nvSpPr>
        <p:spPr>
          <a:xfrm>
            <a:off x="6329446" y="1722111"/>
            <a:ext cx="5030973" cy="1845311"/>
          </a:xfrm>
        </p:spPr>
        <p:txBody>
          <a:bodyPr>
            <a:normAutofit lnSpcReduction="10000"/>
          </a:bodyPr>
          <a:lstStyle/>
          <a:p>
            <a:pPr algn="just"/>
            <a:r>
              <a:rPr lang="tr-TR" dirty="0"/>
              <a:t>Zorbalık daha güçlü kişi ya da kişiler tarafından daha az güçlü kişiye uygulanan, tekrar eden psikolojik ya da fiziksel eziyet şeklinde nitelendirilebilir. </a:t>
            </a:r>
          </a:p>
        </p:txBody>
      </p:sp>
      <p:sp>
        <p:nvSpPr>
          <p:cNvPr id="14" name="Dikdörtgen: Eğimli 13">
            <a:extLst>
              <a:ext uri="{FF2B5EF4-FFF2-40B4-BE49-F238E27FC236}">
                <a16:creationId xmlns:a16="http://schemas.microsoft.com/office/drawing/2014/main" id="{F7AE2411-A0BE-48F9-80BA-4A8EA033B6B6}"/>
              </a:ext>
            </a:extLst>
          </p:cNvPr>
          <p:cNvSpPr/>
          <p:nvPr/>
        </p:nvSpPr>
        <p:spPr>
          <a:xfrm>
            <a:off x="2630184" y="318499"/>
            <a:ext cx="7048072" cy="1042416"/>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 ZORBALIK</a:t>
            </a:r>
          </a:p>
        </p:txBody>
      </p:sp>
    </p:spTree>
    <p:extLst>
      <p:ext uri="{BB962C8B-B14F-4D97-AF65-F5344CB8AC3E}">
        <p14:creationId xmlns:p14="http://schemas.microsoft.com/office/powerpoint/2010/main" val="3594677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a:stretch>
            <a:fillRect/>
          </a:stretch>
        </p:blipFill>
        <p:spPr>
          <a:xfrm>
            <a:off x="6107095" y="1861135"/>
            <a:ext cx="6084905" cy="3817770"/>
          </a:xfrm>
          <a:prstGeom prst="rect">
            <a:avLst/>
          </a:prstGeom>
        </p:spPr>
      </p:pic>
      <p:sp>
        <p:nvSpPr>
          <p:cNvPr id="2" name="Metin kutusu 1">
            <a:extLst>
              <a:ext uri="{FF2B5EF4-FFF2-40B4-BE49-F238E27FC236}">
                <a16:creationId xmlns:a16="http://schemas.microsoft.com/office/drawing/2014/main" id="{74CA1032-C9D6-4F67-8D84-5E957F0BDD8C}"/>
              </a:ext>
            </a:extLst>
          </p:cNvPr>
          <p:cNvSpPr txBox="1"/>
          <p:nvPr/>
        </p:nvSpPr>
        <p:spPr>
          <a:xfrm>
            <a:off x="452063" y="1715783"/>
            <a:ext cx="5198724" cy="3139321"/>
          </a:xfrm>
          <a:prstGeom prst="rect">
            <a:avLst/>
          </a:prstGeom>
          <a:noFill/>
        </p:spPr>
        <p:txBody>
          <a:bodyPr wrap="square" rtlCol="0">
            <a:spAutoFit/>
          </a:bodyPr>
          <a:lstStyle/>
          <a:p>
            <a:pPr algn="just"/>
            <a:r>
              <a:rPr lang="tr-TR" dirty="0"/>
              <a:t>Bir ya da daha fazla öğrencinin başka bir öğrenciye baskı uygulayarak zarar vermek amacıyla bilinçli/kasıtlı bir biçimde olumsuz eylemde bulunmasıdır.</a:t>
            </a:r>
          </a:p>
          <a:p>
            <a:pPr algn="just"/>
            <a:r>
              <a:rPr lang="tr-TR" dirty="0"/>
              <a:t> </a:t>
            </a:r>
          </a:p>
          <a:p>
            <a:r>
              <a:rPr lang="tr-TR" dirty="0"/>
              <a:t>Bu noktada söz konusu olumsuz eylem </a:t>
            </a:r>
          </a:p>
          <a:p>
            <a:r>
              <a:rPr lang="tr-TR" dirty="0"/>
              <a:t>Sözlü, </a:t>
            </a:r>
          </a:p>
          <a:p>
            <a:r>
              <a:rPr lang="tr-TR" dirty="0"/>
              <a:t>Fiziksel,</a:t>
            </a:r>
          </a:p>
          <a:p>
            <a:r>
              <a:rPr lang="tr-TR" dirty="0"/>
              <a:t>Duygusal,</a:t>
            </a:r>
          </a:p>
          <a:p>
            <a:r>
              <a:rPr lang="tr-TR" dirty="0"/>
              <a:t>Siber  </a:t>
            </a:r>
          </a:p>
          <a:p>
            <a:r>
              <a:rPr lang="tr-TR" dirty="0"/>
              <a:t> şekillerde ortaya çıkabilir.</a:t>
            </a:r>
          </a:p>
        </p:txBody>
      </p:sp>
      <p:sp>
        <p:nvSpPr>
          <p:cNvPr id="11" name="Dikdörtgen: Eğimli 10">
            <a:extLst>
              <a:ext uri="{FF2B5EF4-FFF2-40B4-BE49-F238E27FC236}">
                <a16:creationId xmlns:a16="http://schemas.microsoft.com/office/drawing/2014/main" id="{A919B1BE-D489-4C13-94D2-14521912D994}"/>
              </a:ext>
            </a:extLst>
          </p:cNvPr>
          <p:cNvSpPr/>
          <p:nvPr/>
        </p:nvSpPr>
        <p:spPr>
          <a:xfrm>
            <a:off x="2630183" y="318499"/>
            <a:ext cx="7481379" cy="1042416"/>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AKRAN ZORBALIĞI VE TÜRLERİ</a:t>
            </a:r>
          </a:p>
        </p:txBody>
      </p:sp>
    </p:spTree>
    <p:extLst>
      <p:ext uri="{BB962C8B-B14F-4D97-AF65-F5344CB8AC3E}">
        <p14:creationId xmlns:p14="http://schemas.microsoft.com/office/powerpoint/2010/main" val="9688930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1376697501"/>
              </p:ext>
            </p:extLst>
          </p:nvPr>
        </p:nvGraphicFramePr>
        <p:xfrm>
          <a:off x="1992574" y="351479"/>
          <a:ext cx="8023745" cy="713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etin kutusu 2">
            <a:extLst>
              <a:ext uri="{FF2B5EF4-FFF2-40B4-BE49-F238E27FC236}">
                <a16:creationId xmlns:a16="http://schemas.microsoft.com/office/drawing/2014/main" id="{79DD663B-2CD3-40F6-A81E-1FCDABB875BD}"/>
              </a:ext>
            </a:extLst>
          </p:cNvPr>
          <p:cNvSpPr txBox="1"/>
          <p:nvPr/>
        </p:nvSpPr>
        <p:spPr>
          <a:xfrm>
            <a:off x="6431622" y="1263721"/>
            <a:ext cx="5527497" cy="5355312"/>
          </a:xfrm>
          <a:prstGeom prst="rect">
            <a:avLst/>
          </a:prstGeom>
          <a:noFill/>
        </p:spPr>
        <p:txBody>
          <a:bodyPr wrap="square" rtlCol="0">
            <a:spAutoFit/>
          </a:bodyPr>
          <a:lstStyle/>
          <a:p>
            <a:pPr algn="just"/>
            <a:r>
              <a:rPr lang="tr-TR" dirty="0"/>
              <a:t>Zorbalık fiziksel olarak ortaya çıktığında bu durum “şiddet” olarak tanımlanabilir.</a:t>
            </a:r>
          </a:p>
          <a:p>
            <a:pPr algn="just"/>
            <a:endParaRPr lang="tr-TR" dirty="0"/>
          </a:p>
          <a:p>
            <a:pPr algn="just"/>
            <a:r>
              <a:rPr lang="tr-TR" dirty="0"/>
              <a:t>Okullarda en çok görülen zorbalık türüdür.</a:t>
            </a:r>
          </a:p>
          <a:p>
            <a:pPr algn="just"/>
            <a:endParaRPr lang="tr-TR" dirty="0"/>
          </a:p>
          <a:p>
            <a:pPr algn="just"/>
            <a:r>
              <a:rPr lang="tr-TR" dirty="0"/>
              <a:t>Dışarıdan ve öğretmenler tarafından kolayca fark edilebilir.</a:t>
            </a:r>
          </a:p>
          <a:p>
            <a:endParaRPr lang="tr-TR" dirty="0"/>
          </a:p>
          <a:p>
            <a:endParaRPr lang="tr-TR" dirty="0"/>
          </a:p>
          <a:p>
            <a:r>
              <a:rPr lang="tr-TR" dirty="0"/>
              <a:t>-Kulak çekme, </a:t>
            </a:r>
          </a:p>
          <a:p>
            <a:r>
              <a:rPr lang="tr-TR" dirty="0"/>
              <a:t>-Saç çekme, </a:t>
            </a:r>
          </a:p>
          <a:p>
            <a:r>
              <a:rPr lang="tr-TR" dirty="0"/>
              <a:t>-İtme, </a:t>
            </a:r>
          </a:p>
          <a:p>
            <a:r>
              <a:rPr lang="tr-TR" dirty="0"/>
              <a:t>-Yumruk atma, </a:t>
            </a:r>
          </a:p>
          <a:p>
            <a:r>
              <a:rPr lang="tr-TR" dirty="0"/>
              <a:t>-Bir alet ile saldırma, </a:t>
            </a:r>
          </a:p>
          <a:p>
            <a:r>
              <a:rPr lang="tr-TR" dirty="0"/>
              <a:t>-Tekme atma, </a:t>
            </a:r>
          </a:p>
          <a:p>
            <a:r>
              <a:rPr lang="tr-TR" dirty="0"/>
              <a:t>-Tokat atma </a:t>
            </a:r>
          </a:p>
          <a:p>
            <a:r>
              <a:rPr lang="tr-TR" dirty="0"/>
              <a:t>-Bedensel kötü şakalar</a:t>
            </a:r>
          </a:p>
          <a:p>
            <a:r>
              <a:rPr lang="tr-TR" dirty="0"/>
              <a:t>-Özel yerlerine dokunmak</a:t>
            </a:r>
          </a:p>
          <a:p>
            <a:r>
              <a:rPr lang="tr-TR" dirty="0"/>
              <a:t>-Kendisine ait olmayan eşyalara zarar vermek</a:t>
            </a:r>
          </a:p>
        </p:txBody>
      </p:sp>
      <p:pic>
        <p:nvPicPr>
          <p:cNvPr id="7" name="Resim 6">
            <a:extLst>
              <a:ext uri="{FF2B5EF4-FFF2-40B4-BE49-F238E27FC236}">
                <a16:creationId xmlns:a16="http://schemas.microsoft.com/office/drawing/2014/main" id="{F85964CE-9892-4E73-9245-EE11F69C91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0694" y="2209853"/>
            <a:ext cx="4143375" cy="3876675"/>
          </a:xfrm>
          <a:prstGeom prst="rect">
            <a:avLst/>
          </a:prstGeom>
        </p:spPr>
      </p:pic>
      <p:pic>
        <p:nvPicPr>
          <p:cNvPr id="9" name="Resim 8" descr="çizim içeren bir resim&#10;&#10;Açıklama otomatik olarak oluşturuldu">
            <a:extLst>
              <a:ext uri="{FF2B5EF4-FFF2-40B4-BE49-F238E27FC236}">
                <a16:creationId xmlns:a16="http://schemas.microsoft.com/office/drawing/2014/main" id="{53E223E5-C8D3-43B8-8929-58F3D759609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54194" y="3416155"/>
            <a:ext cx="3524250" cy="1295400"/>
          </a:xfrm>
          <a:prstGeom prst="rect">
            <a:avLst/>
          </a:prstGeom>
        </p:spPr>
      </p:pic>
      <p:sp>
        <p:nvSpPr>
          <p:cNvPr id="10" name="Dikdörtgen: Eğimli 9">
            <a:extLst>
              <a:ext uri="{FF2B5EF4-FFF2-40B4-BE49-F238E27FC236}">
                <a16:creationId xmlns:a16="http://schemas.microsoft.com/office/drawing/2014/main" id="{BF00D7EC-E6B9-4A33-A37A-175D8B067E93}"/>
              </a:ext>
            </a:extLst>
          </p:cNvPr>
          <p:cNvSpPr/>
          <p:nvPr/>
        </p:nvSpPr>
        <p:spPr>
          <a:xfrm>
            <a:off x="2480410" y="91220"/>
            <a:ext cx="7048072" cy="1042416"/>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FİZİKSEL ZORBALIK </a:t>
            </a:r>
          </a:p>
        </p:txBody>
      </p:sp>
    </p:spTree>
    <p:extLst>
      <p:ext uri="{BB962C8B-B14F-4D97-AF65-F5344CB8AC3E}">
        <p14:creationId xmlns:p14="http://schemas.microsoft.com/office/powerpoint/2010/main" val="3451674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C616DF2D-2048-40A9-8F57-64C63271616F}"/>
              </a:ext>
            </a:extLst>
          </p:cNvPr>
          <p:cNvSpPr txBox="1"/>
          <p:nvPr/>
        </p:nvSpPr>
        <p:spPr>
          <a:xfrm>
            <a:off x="628157" y="1225689"/>
            <a:ext cx="4857217" cy="5632311"/>
          </a:xfrm>
          <a:prstGeom prst="rect">
            <a:avLst/>
          </a:prstGeom>
          <a:noFill/>
        </p:spPr>
        <p:txBody>
          <a:bodyPr wrap="square" rtlCol="0">
            <a:spAutoFit/>
          </a:bodyPr>
          <a:lstStyle/>
          <a:p>
            <a:pPr algn="just"/>
            <a:r>
              <a:rPr lang="tr-TR" dirty="0"/>
              <a:t>Sözel zorbalık daha çok konuşarak gerçekleştirilen zorbalık türüdür. Fiziksel zorbalıktan farklı bir biçimde doğrudan fiziksel bir temas bulunmamaktadır. </a:t>
            </a:r>
          </a:p>
          <a:p>
            <a:pPr algn="just"/>
            <a:endParaRPr lang="tr-TR" dirty="0"/>
          </a:p>
          <a:p>
            <a:pPr algn="just"/>
            <a:r>
              <a:rPr lang="tr-TR" dirty="0"/>
              <a:t>Fakat özellikle duygusal açıdan zorbalık gören kişiye önemli sorunlar yarattığı görülmektedir.</a:t>
            </a:r>
          </a:p>
          <a:p>
            <a:pPr algn="just"/>
            <a:endParaRPr lang="tr-TR" dirty="0"/>
          </a:p>
          <a:p>
            <a:pPr algn="just"/>
            <a:r>
              <a:rPr lang="tr-TR" dirty="0"/>
              <a:t>• Küfür etme, </a:t>
            </a:r>
          </a:p>
          <a:p>
            <a:pPr algn="just"/>
            <a:r>
              <a:rPr lang="tr-TR" dirty="0"/>
              <a:t>• Hakaret etme, </a:t>
            </a:r>
          </a:p>
          <a:p>
            <a:pPr algn="just"/>
            <a:r>
              <a:rPr lang="tr-TR" dirty="0"/>
              <a:t>• İncitme, </a:t>
            </a:r>
          </a:p>
          <a:p>
            <a:pPr algn="just"/>
            <a:r>
              <a:rPr lang="tr-TR" dirty="0"/>
              <a:t>• Kaba ve çirkin sözler söyleme, </a:t>
            </a:r>
          </a:p>
          <a:p>
            <a:pPr algn="just"/>
            <a:r>
              <a:rPr lang="tr-TR" dirty="0"/>
              <a:t>• Utandırma, </a:t>
            </a:r>
          </a:p>
          <a:p>
            <a:pPr algn="just"/>
            <a:r>
              <a:rPr lang="tr-TR" dirty="0"/>
              <a:t>• Küçük düşürme, </a:t>
            </a:r>
          </a:p>
          <a:p>
            <a:pPr algn="just"/>
            <a:r>
              <a:rPr lang="tr-TR" dirty="0"/>
              <a:t>• Alay etme, </a:t>
            </a:r>
          </a:p>
          <a:p>
            <a:pPr algn="just"/>
            <a:r>
              <a:rPr lang="tr-TR" dirty="0"/>
              <a:t>• Aksanı ya da konuşma tarzıyla alay etme, </a:t>
            </a:r>
          </a:p>
          <a:p>
            <a:pPr algn="just"/>
            <a:r>
              <a:rPr lang="tr-TR" dirty="0"/>
              <a:t>• Dalga geçme,  </a:t>
            </a:r>
          </a:p>
          <a:p>
            <a:pPr algn="just"/>
            <a:r>
              <a:rPr lang="tr-TR" dirty="0"/>
              <a:t>• Hoşa gitmeyen, küçük düşürücü isimler (lakap) takma, </a:t>
            </a:r>
          </a:p>
          <a:p>
            <a:pPr algn="just"/>
            <a:r>
              <a:rPr lang="tr-TR" dirty="0"/>
              <a:t>• Aşağılayıcı bir biçimde gülme  bunlara örnektir.</a:t>
            </a:r>
          </a:p>
        </p:txBody>
      </p:sp>
      <p:pic>
        <p:nvPicPr>
          <p:cNvPr id="6" name="Resim 5" descr="çizim içeren bir resim&#10;&#10;Açıklama otomatik olarak oluşturuldu">
            <a:extLst>
              <a:ext uri="{FF2B5EF4-FFF2-40B4-BE49-F238E27FC236}">
                <a16:creationId xmlns:a16="http://schemas.microsoft.com/office/drawing/2014/main" id="{FD66E693-FA98-4A16-813C-73F27C8811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2726" y="1172269"/>
            <a:ext cx="4857217" cy="3280199"/>
          </a:xfrm>
          <a:prstGeom prst="rect">
            <a:avLst/>
          </a:prstGeom>
        </p:spPr>
      </p:pic>
      <p:pic>
        <p:nvPicPr>
          <p:cNvPr id="8" name="Resim 7" descr="çizim içeren bir resim&#10;&#10;Açıklama otomatik olarak oluşturuldu">
            <a:extLst>
              <a:ext uri="{FF2B5EF4-FFF2-40B4-BE49-F238E27FC236}">
                <a16:creationId xmlns:a16="http://schemas.microsoft.com/office/drawing/2014/main" id="{4C56B5C5-2079-4852-AB71-FBD2DD90ED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3915" y="4452468"/>
            <a:ext cx="2394841" cy="2405532"/>
          </a:xfrm>
          <a:prstGeom prst="rect">
            <a:avLst/>
          </a:prstGeom>
        </p:spPr>
      </p:pic>
      <p:sp>
        <p:nvSpPr>
          <p:cNvPr id="9" name="Dikdörtgen: Eğimli 8">
            <a:extLst>
              <a:ext uri="{FF2B5EF4-FFF2-40B4-BE49-F238E27FC236}">
                <a16:creationId xmlns:a16="http://schemas.microsoft.com/office/drawing/2014/main" id="{6DCFB3A4-13C5-4586-9605-670333164603}"/>
              </a:ext>
            </a:extLst>
          </p:cNvPr>
          <p:cNvSpPr/>
          <p:nvPr/>
        </p:nvSpPr>
        <p:spPr>
          <a:xfrm>
            <a:off x="2571964" y="129853"/>
            <a:ext cx="7048072" cy="1042416"/>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SÖZEL ZORBALIK </a:t>
            </a:r>
          </a:p>
        </p:txBody>
      </p:sp>
    </p:spTree>
    <p:extLst>
      <p:ext uri="{BB962C8B-B14F-4D97-AF65-F5344CB8AC3E}">
        <p14:creationId xmlns:p14="http://schemas.microsoft.com/office/powerpoint/2010/main" val="3227361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F6AC6951-9298-448F-B95C-4940E04F9986}"/>
              </a:ext>
            </a:extLst>
          </p:cNvPr>
          <p:cNvSpPr txBox="1"/>
          <p:nvPr/>
        </p:nvSpPr>
        <p:spPr>
          <a:xfrm>
            <a:off x="0" y="1325365"/>
            <a:ext cx="5743253" cy="5632311"/>
          </a:xfrm>
          <a:prstGeom prst="rect">
            <a:avLst/>
          </a:prstGeom>
          <a:noFill/>
        </p:spPr>
        <p:txBody>
          <a:bodyPr wrap="square" numCol="1" rtlCol="0">
            <a:spAutoFit/>
          </a:bodyPr>
          <a:lstStyle/>
          <a:p>
            <a:pPr algn="just"/>
            <a:r>
              <a:rPr lang="tr-TR" dirty="0"/>
              <a:t>Her çocuk, her öğrenci arkadaşları, öğretmenleri ve çevresi ile iletişim kurma isteğindedir. Bu istek normal karşılanmaktadır.</a:t>
            </a:r>
          </a:p>
          <a:p>
            <a:pPr algn="just"/>
            <a:endParaRPr lang="tr-TR" dirty="0"/>
          </a:p>
          <a:p>
            <a:pPr algn="just"/>
            <a:r>
              <a:rPr lang="tr-TR" dirty="0"/>
              <a:t>Toplumsal dışlama bireye zarar vermek ya da bireyi incitmek amacıyla toplumsal ilişkilerini etkileme anlamına gelmektedir. Toplumsal dışlama bir dolaylı zorbalık türüdür.</a:t>
            </a:r>
          </a:p>
          <a:p>
            <a:pPr algn="just"/>
            <a:endParaRPr lang="tr-TR" dirty="0"/>
          </a:p>
          <a:p>
            <a:pPr algn="just"/>
            <a:r>
              <a:rPr lang="tr-TR" dirty="0"/>
              <a:t>Bu zorbalık türünü öğretmenleriniz ya da çevreniz anlayamayabilir. Bu sebepten ötürü bunu yaşayan siz ve ya yakın arkadaşınız ise öğretmeninize çevrenize sizin söylemeniz gerekmektedir. </a:t>
            </a:r>
          </a:p>
          <a:p>
            <a:pPr algn="just"/>
            <a:endParaRPr lang="tr-TR" dirty="0"/>
          </a:p>
          <a:p>
            <a:pPr algn="just"/>
            <a:r>
              <a:rPr lang="tr-TR" dirty="0"/>
              <a:t>• Görmezlikten gelme, </a:t>
            </a:r>
          </a:p>
          <a:p>
            <a:pPr algn="just"/>
            <a:r>
              <a:rPr lang="tr-TR" dirty="0"/>
              <a:t>• Sırtını dönme, </a:t>
            </a:r>
          </a:p>
          <a:p>
            <a:pPr algn="just"/>
            <a:r>
              <a:rPr lang="tr-TR" dirty="0"/>
              <a:t>• Yok sayma, </a:t>
            </a:r>
          </a:p>
          <a:p>
            <a:pPr algn="just"/>
            <a:r>
              <a:rPr lang="tr-TR" dirty="0"/>
              <a:t>• Oyun ya da diğer etkinliklere almama, </a:t>
            </a:r>
          </a:p>
          <a:p>
            <a:pPr algn="just"/>
            <a:r>
              <a:rPr lang="tr-TR" dirty="0"/>
              <a:t>• Gruba almayarak yalnızlığa terk etme, </a:t>
            </a:r>
          </a:p>
          <a:p>
            <a:pPr algn="just"/>
            <a:r>
              <a:rPr lang="tr-TR" dirty="0"/>
              <a:t>• Gruptan atarak cezalandırma, </a:t>
            </a:r>
          </a:p>
          <a:p>
            <a:pPr algn="just"/>
            <a:endParaRPr lang="tr-TR" dirty="0"/>
          </a:p>
        </p:txBody>
      </p:sp>
      <p:sp>
        <p:nvSpPr>
          <p:cNvPr id="3" name="Metin kutusu 2">
            <a:extLst>
              <a:ext uri="{FF2B5EF4-FFF2-40B4-BE49-F238E27FC236}">
                <a16:creationId xmlns:a16="http://schemas.microsoft.com/office/drawing/2014/main" id="{A40D2316-B9A5-4825-B135-82628A02857E}"/>
              </a:ext>
            </a:extLst>
          </p:cNvPr>
          <p:cNvSpPr txBox="1"/>
          <p:nvPr/>
        </p:nvSpPr>
        <p:spPr>
          <a:xfrm>
            <a:off x="6096000" y="1325366"/>
            <a:ext cx="5873393" cy="3416320"/>
          </a:xfrm>
          <a:prstGeom prst="rect">
            <a:avLst/>
          </a:prstGeom>
          <a:noFill/>
        </p:spPr>
        <p:txBody>
          <a:bodyPr wrap="square" rtlCol="0">
            <a:spAutoFit/>
          </a:bodyPr>
          <a:lstStyle/>
          <a:p>
            <a:pPr algn="just"/>
            <a:r>
              <a:rPr lang="tr-TR" dirty="0"/>
              <a:t>• Zorbalık gören kişinin diğer öğrencilerle konuşmasını ve arkadaşlık kurmasını engelleme, </a:t>
            </a:r>
          </a:p>
          <a:p>
            <a:pPr algn="just"/>
            <a:r>
              <a:rPr lang="tr-TR" dirty="0"/>
              <a:t>• Arkadaşlarını mağdura karşı kışkırtarak aralarının bozulmasına çalışma, </a:t>
            </a:r>
          </a:p>
          <a:p>
            <a:pPr algn="just"/>
            <a:r>
              <a:rPr lang="tr-TR" dirty="0"/>
              <a:t>• İftira atma, </a:t>
            </a:r>
          </a:p>
          <a:p>
            <a:pPr algn="just"/>
            <a:r>
              <a:rPr lang="tr-TR" dirty="0"/>
              <a:t>• İftira, dedikodu ve asılsız söylentiler ile mağduru zor duruma düşürme, </a:t>
            </a:r>
          </a:p>
          <a:p>
            <a:pPr algn="just"/>
            <a:r>
              <a:rPr lang="tr-TR" dirty="0"/>
              <a:t>• Yapmadığı şeylerle ilgili öğretmene şikâyet etme, </a:t>
            </a:r>
          </a:p>
          <a:p>
            <a:pPr algn="just"/>
            <a:r>
              <a:rPr lang="tr-TR" dirty="0"/>
              <a:t>• Mağdurun sırlarını başkalarına anlatılarak zor duruma düşürme</a:t>
            </a:r>
          </a:p>
          <a:p>
            <a:pPr algn="just"/>
            <a:endParaRPr lang="tr-TR" dirty="0"/>
          </a:p>
          <a:p>
            <a:endParaRPr lang="tr-TR" dirty="0"/>
          </a:p>
        </p:txBody>
      </p:sp>
      <p:pic>
        <p:nvPicPr>
          <p:cNvPr id="12" name="Resim 11" descr="çizim içeren bir resim&#10;&#10;Açıklama otomatik olarak oluşturuldu">
            <a:extLst>
              <a:ext uri="{FF2B5EF4-FFF2-40B4-BE49-F238E27FC236}">
                <a16:creationId xmlns:a16="http://schemas.microsoft.com/office/drawing/2014/main" id="{E53BE08F-8A52-4A7F-B2FC-45F36D2AB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338219"/>
            <a:ext cx="5384838" cy="2388830"/>
          </a:xfrm>
          <a:prstGeom prst="rect">
            <a:avLst/>
          </a:prstGeom>
        </p:spPr>
      </p:pic>
      <p:sp>
        <p:nvSpPr>
          <p:cNvPr id="14" name="Dikdörtgen: Eğimli 13">
            <a:extLst>
              <a:ext uri="{FF2B5EF4-FFF2-40B4-BE49-F238E27FC236}">
                <a16:creationId xmlns:a16="http://schemas.microsoft.com/office/drawing/2014/main" id="{C149E7D5-9B67-4445-B67B-684E629D98AC}"/>
              </a:ext>
            </a:extLst>
          </p:cNvPr>
          <p:cNvSpPr/>
          <p:nvPr/>
        </p:nvSpPr>
        <p:spPr>
          <a:xfrm>
            <a:off x="2571964" y="130951"/>
            <a:ext cx="7048072" cy="1042416"/>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t>DUYGUSAL ZORBALIK / TOPLUMDAN DIŞLANMA</a:t>
            </a:r>
          </a:p>
        </p:txBody>
      </p:sp>
    </p:spTree>
    <p:extLst>
      <p:ext uri="{BB962C8B-B14F-4D97-AF65-F5344CB8AC3E}">
        <p14:creationId xmlns:p14="http://schemas.microsoft.com/office/powerpoint/2010/main" val="2815846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85607B30-F7E1-4171-8C3E-5C7CD6D6608D}"/>
              </a:ext>
            </a:extLst>
          </p:cNvPr>
          <p:cNvSpPr txBox="1"/>
          <p:nvPr/>
        </p:nvSpPr>
        <p:spPr>
          <a:xfrm>
            <a:off x="133564" y="1119883"/>
            <a:ext cx="6051479" cy="5632311"/>
          </a:xfrm>
          <a:prstGeom prst="rect">
            <a:avLst/>
          </a:prstGeom>
          <a:noFill/>
        </p:spPr>
        <p:txBody>
          <a:bodyPr wrap="square" rtlCol="0">
            <a:spAutoFit/>
          </a:bodyPr>
          <a:lstStyle/>
          <a:p>
            <a:pPr algn="just"/>
            <a:r>
              <a:rPr lang="tr-TR" dirty="0"/>
              <a:t>Bilgi ve iletişim teknolojisi araçları özellikle cep telefonu ve internet yoluyla zorbalık yapılmasıdır. </a:t>
            </a:r>
          </a:p>
          <a:p>
            <a:pPr algn="just"/>
            <a:endParaRPr lang="tr-TR" dirty="0"/>
          </a:p>
          <a:p>
            <a:pPr algn="just"/>
            <a:r>
              <a:rPr lang="tr-TR" dirty="0"/>
              <a:t>Siber zorbalık, “diğer kişilere zarar vermek amacıyla, bir birey ya da grup tarafından, elektronik posta, cep telefonu, çağrı cihazı, kısa mesaj servisi ve web siteleri gibi bilgi ve iletişim teknolojilerinin kullanımını içeren; kasten, tekrarlayıcı bir şekilde ve düşmanca davranışları destekleyen davranışlar” şeklinde tanımlanmaktadır. </a:t>
            </a:r>
          </a:p>
          <a:p>
            <a:pPr algn="just"/>
            <a:endParaRPr lang="tr-TR" dirty="0"/>
          </a:p>
          <a:p>
            <a:pPr algn="just"/>
            <a:r>
              <a:rPr lang="tr-TR" dirty="0"/>
              <a:t>Siber zorbalığın diğer zorbalık türleri kadar kişiye zarar vermektedir.</a:t>
            </a:r>
          </a:p>
          <a:p>
            <a:pPr algn="just"/>
            <a:endParaRPr lang="tr-TR" dirty="0"/>
          </a:p>
          <a:p>
            <a:pPr algn="just"/>
            <a:r>
              <a:rPr lang="tr-TR" dirty="0"/>
              <a:t>-Kötüleyici ya da tehdit edici mesajların gönderilmesi, rahatsız etme durumunun açık bir biçimde yapılması.</a:t>
            </a:r>
          </a:p>
          <a:p>
            <a:pPr algn="just"/>
            <a:endParaRPr lang="tr-TR" dirty="0"/>
          </a:p>
          <a:p>
            <a:pPr algn="just"/>
            <a:r>
              <a:rPr lang="tr-TR" dirty="0"/>
              <a:t>-Utandırıcı resimlerin gönderilmesi, kötü esprilerin yapılması, bir internet sitesinde kurban hakkında olumsuz saldırıların gerçekleştirilmesi</a:t>
            </a:r>
          </a:p>
          <a:p>
            <a:pPr algn="just"/>
            <a:endParaRPr lang="tr-TR" dirty="0"/>
          </a:p>
        </p:txBody>
      </p:sp>
      <p:sp>
        <p:nvSpPr>
          <p:cNvPr id="6" name="Metin kutusu 5">
            <a:extLst>
              <a:ext uri="{FF2B5EF4-FFF2-40B4-BE49-F238E27FC236}">
                <a16:creationId xmlns:a16="http://schemas.microsoft.com/office/drawing/2014/main" id="{2119CC3F-6521-432E-A7BD-2C25EB08CB1C}"/>
              </a:ext>
            </a:extLst>
          </p:cNvPr>
          <p:cNvSpPr txBox="1"/>
          <p:nvPr/>
        </p:nvSpPr>
        <p:spPr>
          <a:xfrm>
            <a:off x="6308333" y="1212351"/>
            <a:ext cx="5883667" cy="2862322"/>
          </a:xfrm>
          <a:prstGeom prst="rect">
            <a:avLst/>
          </a:prstGeom>
          <a:noFill/>
        </p:spPr>
        <p:txBody>
          <a:bodyPr wrap="square" rtlCol="0">
            <a:spAutoFit/>
          </a:bodyPr>
          <a:lstStyle/>
          <a:p>
            <a:pPr algn="just"/>
            <a:r>
              <a:rPr lang="tr-TR" dirty="0"/>
              <a:t>-</a:t>
            </a:r>
            <a:r>
              <a:rPr lang="tr-TR" dirty="0" err="1"/>
              <a:t>İetinin</a:t>
            </a:r>
            <a:r>
              <a:rPr lang="tr-TR" dirty="0"/>
              <a:t> alınması durumunda kurbanın zarar göreceği kişilere kurban hakkındaki bilgilerin gönderilmesidir. Gönderilen bilgiler kişisel, hassas ve gizli bilgilerdir. Bu bilgiler kurbanın öğrenmesini istemediği kişilere gönderilir ve kurban zarar görür. </a:t>
            </a:r>
          </a:p>
          <a:p>
            <a:pPr algn="just"/>
            <a:endParaRPr lang="tr-TR" dirty="0"/>
          </a:p>
          <a:p>
            <a:pPr algn="just"/>
            <a:r>
              <a:rPr lang="tr-TR" dirty="0"/>
              <a:t>-Kurbanın internette bazı yerlere ulaşımının engellenmesi. Örneğin kurbanın bir oyuna, sohbet odasına ya da bir sosyal ağ grubuna girmesinin engellenmesi dışlama kapsamında değerlendirilebilir</a:t>
            </a:r>
          </a:p>
        </p:txBody>
      </p:sp>
      <p:pic>
        <p:nvPicPr>
          <p:cNvPr id="8" name="Resim 7" descr="çizim içeren bir resim&#10;&#10;Açıklama otomatik olarak oluşturuldu">
            <a:extLst>
              <a:ext uri="{FF2B5EF4-FFF2-40B4-BE49-F238E27FC236}">
                <a16:creationId xmlns:a16="http://schemas.microsoft.com/office/drawing/2014/main" id="{C8CA169F-F9D2-49E7-A681-16BB89E17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7455" y="4058754"/>
            <a:ext cx="4916340" cy="2693440"/>
          </a:xfrm>
          <a:prstGeom prst="rect">
            <a:avLst/>
          </a:prstGeom>
        </p:spPr>
      </p:pic>
      <p:sp>
        <p:nvSpPr>
          <p:cNvPr id="10" name="Dikdörtgen: Eğimli 9">
            <a:extLst>
              <a:ext uri="{FF2B5EF4-FFF2-40B4-BE49-F238E27FC236}">
                <a16:creationId xmlns:a16="http://schemas.microsoft.com/office/drawing/2014/main" id="{C326528C-E0A9-46C3-9354-0F3F431EC661}"/>
              </a:ext>
            </a:extLst>
          </p:cNvPr>
          <p:cNvSpPr/>
          <p:nvPr/>
        </p:nvSpPr>
        <p:spPr>
          <a:xfrm>
            <a:off x="2497536" y="105140"/>
            <a:ext cx="7048072" cy="1042416"/>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SİBER/SANAL ZORBALIK </a:t>
            </a:r>
          </a:p>
        </p:txBody>
      </p:sp>
    </p:spTree>
    <p:extLst>
      <p:ext uri="{BB962C8B-B14F-4D97-AF65-F5344CB8AC3E}">
        <p14:creationId xmlns:p14="http://schemas.microsoft.com/office/powerpoint/2010/main" val="2835223494"/>
      </p:ext>
    </p:extLst>
  </p:cSld>
  <p:clrMapOvr>
    <a:masterClrMapping/>
  </p:clrMapOvr>
</p:sld>
</file>

<file path=ppt/theme/theme1.xml><?xml version="1.0" encoding="utf-8"?>
<a:theme xmlns:a="http://schemas.openxmlformats.org/drawingml/2006/main" name="Damla">
  <a:themeElements>
    <a:clrScheme name="Daml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aml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1334</Words>
  <Application>Microsoft Office PowerPoint</Application>
  <PresentationFormat>Geniş ekran</PresentationFormat>
  <Paragraphs>179</Paragraphs>
  <Slides>25</Slides>
  <Notes>4</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25</vt:i4>
      </vt:variant>
    </vt:vector>
  </HeadingPairs>
  <TitlesOfParts>
    <vt:vector size="30" baseType="lpstr">
      <vt:lpstr>Arial</vt:lpstr>
      <vt:lpstr>Calibri</vt:lpstr>
      <vt:lpstr>Tw Cen MT</vt:lpstr>
      <vt:lpstr>Wingdings</vt:lpstr>
      <vt:lpstr>Damla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ZORBALIK SÜRECİNDE YER ALAN KİŞİLER</vt:lpstr>
      <vt:lpstr>PowerPoint Sunusu</vt:lpstr>
      <vt:lpstr>Zorbalığı nasıl engelleyebiliriz?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ezgi t</dc:creator>
  <cp:lastModifiedBy>W</cp:lastModifiedBy>
  <cp:revision>4</cp:revision>
  <dcterms:created xsi:type="dcterms:W3CDTF">2020-09-20T10:53:54Z</dcterms:created>
  <dcterms:modified xsi:type="dcterms:W3CDTF">2023-04-05T10:37:07Z</dcterms:modified>
</cp:coreProperties>
</file>